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43" d="100"/>
          <a:sy n="43" d="100"/>
        </p:scale>
        <p:origin x="-73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512" y="404664"/>
            <a:ext cx="8784976" cy="1143000"/>
          </a:xfrm>
        </p:spPr>
        <p:txBody>
          <a:bodyPr>
            <a:normAutofit/>
          </a:bodyPr>
          <a:lstStyle>
            <a:lvl1pPr algn="ctr">
              <a:defRPr sz="3600">
                <a:solidFill>
                  <a:srgbClr val="FFFF00"/>
                </a:solidFill>
                <a:latin typeface="楷体" pitchFamily="49" charset="-122"/>
                <a:ea typeface="楷体" pitchFamily="49"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251520" y="1600200"/>
            <a:ext cx="8579296" cy="4925144"/>
          </a:xfrm>
        </p:spPr>
        <p:txBody>
          <a:bodyPr>
            <a:normAutofit/>
          </a:bodyPr>
          <a:lstStyle>
            <a:lvl1pPr>
              <a:defRPr sz="2800">
                <a:solidFill>
                  <a:srgbClr val="3333FF"/>
                </a:solidFill>
                <a:latin typeface="华文新魏" pitchFamily="2" charset="-122"/>
                <a:ea typeface="华文新魏"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197363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B10D540-9E61-4A8D-9FCE-C31CC5ED8ED5}" type="datetimeFigureOut">
              <a:rPr lang="zh-CN" altLang="en-US" smtClean="0"/>
              <a:t>2013/4/2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FCB2633-31EC-4EAC-842E-BF696632B7C9}" type="slidenum">
              <a:rPr lang="zh-CN" altLang="en-US" smtClean="0"/>
              <a:t>‹#›</a:t>
            </a:fld>
            <a:endParaRPr lang="zh-CN" altLang="en-US"/>
          </a:p>
        </p:txBody>
      </p:sp>
    </p:spTree>
    <p:extLst>
      <p:ext uri="{BB962C8B-B14F-4D97-AF65-F5344CB8AC3E}">
        <p14:creationId xmlns:p14="http://schemas.microsoft.com/office/powerpoint/2010/main" val="2365578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0D540-9E61-4A8D-9FCE-C31CC5ED8ED5}" type="datetimeFigureOut">
              <a:rPr lang="zh-CN" altLang="en-US" smtClean="0"/>
              <a:t>2013/4/2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B2633-31EC-4EAC-842E-BF696632B7C9}" type="slidenum">
              <a:rPr lang="zh-CN" altLang="en-US" smtClean="0"/>
              <a:t>‹#›</a:t>
            </a:fld>
            <a:endParaRPr lang="zh-CN" altLang="en-US"/>
          </a:p>
        </p:txBody>
      </p:sp>
    </p:spTree>
    <p:extLst>
      <p:ext uri="{BB962C8B-B14F-4D97-AF65-F5344CB8AC3E}">
        <p14:creationId xmlns:p14="http://schemas.microsoft.com/office/powerpoint/2010/main" val="135035974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1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2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3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image" Target="../media/image33.emf"/></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8.vml"/><Relationship Id="rId4" Type="http://schemas.openxmlformats.org/officeDocument/2006/relationships/image" Target="../media/image3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第</a:t>
            </a:r>
            <a:r>
              <a:rPr lang="en-US" altLang="zh-CN" b="1" i="0" u="none" strike="noStrike" kern="1800" baseline="0" smtClean="0">
                <a:latin typeface="Times New Roman"/>
                <a:ea typeface="楷体"/>
              </a:rPr>
              <a:t>15</a:t>
            </a:r>
            <a:r>
              <a:rPr lang="zh-CN" altLang="en-US" b="0" i="0" u="none" strike="noStrike" kern="1800" baseline="0" smtClean="0">
                <a:latin typeface="Times New Roman"/>
                <a:ea typeface="楷体"/>
              </a:rPr>
              <a:t>章  </a:t>
            </a:r>
            <a:r>
              <a:rPr lang="en-US" altLang="zh-CN" b="1" i="0" u="none" strike="noStrike" kern="1800" baseline="0" smtClean="0">
                <a:latin typeface="Times New Roman"/>
                <a:ea typeface="楷体"/>
              </a:rPr>
              <a:t>VC</a:t>
            </a:r>
            <a:r>
              <a:rPr lang="zh-CN" altLang="en-US" b="0" i="0" u="none" strike="noStrike" kern="1800" baseline="0" smtClean="0">
                <a:latin typeface="Times New Roman"/>
                <a:ea typeface="楷体"/>
              </a:rPr>
              <a:t>发送手机短信</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在这个信息化快速发展的社会环境下，商业竞争变得越来越激烈，越来越多的企业在开发自己的短信平台，以求得到更快捷的信息或服务。一般情况下，开发者会选择使用</a:t>
            </a:r>
            <a:r>
              <a:rPr lang="en-US" altLang="zh-CN" b="0" i="0" u="none" strike="noStrike" baseline="0" dirty="0" smtClean="0">
                <a:latin typeface="Times New Roman"/>
                <a:ea typeface="华文新魏"/>
              </a:rPr>
              <a:t>VC</a:t>
            </a:r>
            <a:r>
              <a:rPr lang="zh-CN" altLang="en-US" b="0" i="0" u="none" strike="noStrike" baseline="0" dirty="0" smtClean="0">
                <a:latin typeface="Times New Roman"/>
                <a:ea typeface="华文新魏"/>
              </a:rPr>
              <a:t>平台与短信猫进行短信平台的开发。因此，在本章中，将向读者介绍短信猫相关的基本知识及其二次开发接口等相关内容。</a:t>
            </a:r>
          </a:p>
        </p:txBody>
      </p:sp>
    </p:spTree>
    <p:extLst>
      <p:ext uri="{BB962C8B-B14F-4D97-AF65-F5344CB8AC3E}">
        <p14:creationId xmlns:p14="http://schemas.microsoft.com/office/powerpoint/2010/main" val="221708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．单口短信猫</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单口短信猫是指在短信猫中，读者只能插入一张</a:t>
            </a:r>
            <a:r>
              <a:rPr lang="en-US" altLang="zh-CN" b="0" i="0" u="none" strike="noStrike" baseline="0" smtClean="0">
                <a:latin typeface="Times New Roman"/>
                <a:ea typeface="华文新魏"/>
              </a:rPr>
              <a:t>SIM</a:t>
            </a:r>
            <a:r>
              <a:rPr lang="zh-CN" altLang="en-US" b="0" i="0" u="none" strike="noStrike" baseline="0" smtClean="0">
                <a:latin typeface="Times New Roman"/>
                <a:ea typeface="华文新魏"/>
              </a:rPr>
              <a:t>卡，进行单个通道的数据通信，如图</a:t>
            </a:r>
            <a:r>
              <a:rPr lang="en-US" altLang="zh-CN" b="0" i="0" u="none" strike="noStrike" baseline="0" smtClean="0">
                <a:latin typeface="Times New Roman"/>
                <a:ea typeface="华文新魏"/>
              </a:rPr>
              <a:t>15.3</a:t>
            </a:r>
            <a:r>
              <a:rPr lang="zh-CN" altLang="en-US" b="0" i="0" u="none" strike="noStrike" baseline="0" smtClean="0">
                <a:latin typeface="Times New Roman"/>
                <a:ea typeface="华文新魏"/>
              </a:rPr>
              <a:t>所示。如果读者希望通过不同的通道发送和接收多个数据，那么应该采用多口的短信猫进行开发。</a:t>
            </a:r>
          </a:p>
        </p:txBody>
      </p:sp>
    </p:spTree>
    <p:extLst>
      <p:ext uri="{BB962C8B-B14F-4D97-AF65-F5344CB8AC3E}">
        <p14:creationId xmlns:p14="http://schemas.microsoft.com/office/powerpoint/2010/main" val="200149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  </a:t>
            </a:r>
            <a:r>
              <a:rPr lang="zh-CN" altLang="en-US" b="0" i="0" u="none" strike="noStrike" kern="1800" baseline="0" smtClean="0">
                <a:latin typeface="Times New Roman"/>
                <a:ea typeface="楷体"/>
              </a:rPr>
              <a:t>单口短信猫外型结构</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12776"/>
            <a:ext cx="4833094" cy="396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3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．短信猫池</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短信猫池是指该类短信猫具有多个通道，可以插入多张</a:t>
            </a:r>
            <a:r>
              <a:rPr lang="en-US" altLang="zh-CN" b="0" i="0" u="none" strike="noStrike" baseline="0" smtClean="0">
                <a:latin typeface="Times New Roman"/>
                <a:ea typeface="华文新魏"/>
              </a:rPr>
              <a:t>SIM</a:t>
            </a:r>
            <a:r>
              <a:rPr lang="zh-CN" altLang="en-US" b="0" i="0" u="none" strike="noStrike" baseline="0" smtClean="0">
                <a:latin typeface="Times New Roman"/>
                <a:ea typeface="华文新魏"/>
              </a:rPr>
              <a:t>卡，并且能够同时发送和接收多个数据，如图</a:t>
            </a:r>
            <a:r>
              <a:rPr lang="en-US" altLang="zh-CN" b="0" i="0" u="none" strike="noStrike" baseline="0" smtClean="0">
                <a:latin typeface="Times New Roman"/>
                <a:ea typeface="华文新魏"/>
              </a:rPr>
              <a:t>15.4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92845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15.4  </a:t>
            </a:r>
            <a:r>
              <a:rPr lang="zh-CN" altLang="en-US" b="0" i="0" u="none" strike="noStrike" kern="1800" baseline="0" smtClean="0">
                <a:latin typeface="Times New Roman"/>
                <a:ea typeface="楷体"/>
              </a:rPr>
              <a:t>短信猫池外型结构</a:t>
            </a:r>
          </a:p>
        </p:txBody>
      </p:sp>
      <p:sp>
        <p:nvSpPr>
          <p:cNvPr id="3" name="文本占位符 2"/>
          <p:cNvSpPr>
            <a:spLocks noGrp="1"/>
          </p:cNvSpPr>
          <p:nvPr>
            <p:ph type="body" idx="1"/>
          </p:nvPr>
        </p:nvSpPr>
        <p:spPr>
          <a:xfrm>
            <a:off x="251520" y="4149080"/>
            <a:ext cx="8579296" cy="2376264"/>
          </a:xfrm>
        </p:spPr>
        <p:txBody>
          <a:bodyPr>
            <a:normAutofit fontScale="85000" lnSpcReduction="20000"/>
          </a:bodyPr>
          <a:lstStyle/>
          <a:p>
            <a:pPr marR="0" lvl="0" rtl="0"/>
            <a:r>
              <a:rPr lang="zh-CN" altLang="en-US" b="0" i="0" u="none" strike="noStrike" baseline="0" dirty="0" smtClean="0">
                <a:latin typeface="Times New Roman"/>
                <a:ea typeface="华文新魏"/>
              </a:rPr>
              <a:t>如图</a:t>
            </a:r>
            <a:r>
              <a:rPr lang="en-US" altLang="zh-CN" b="0" i="0" u="none" strike="noStrike" baseline="0" dirty="0" smtClean="0">
                <a:latin typeface="Times New Roman"/>
                <a:ea typeface="华文新魏"/>
              </a:rPr>
              <a:t>15.4</a:t>
            </a:r>
            <a:r>
              <a:rPr lang="zh-CN" altLang="en-US" b="0" i="0" u="none" strike="noStrike" baseline="0" dirty="0" smtClean="0">
                <a:latin typeface="Times New Roman"/>
                <a:ea typeface="华文新魏"/>
              </a:rPr>
              <a:t>所示，短信猫池具有多个数据传输通道，可以插入多张</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卡，并且每个通道都具有各自的数据传输天线。如果读者开发的短消息平台需要以不同的号码群发短消息，那么应该使用该类型的短信猫进行平台开发。</a:t>
            </a:r>
          </a:p>
          <a:p>
            <a:pPr marR="0" lvl="0" rtl="0"/>
            <a:r>
              <a:rPr lang="zh-CN" altLang="en-US" b="0" i="0" u="none" strike="noStrike" baseline="0" dirty="0" smtClean="0">
                <a:latin typeface="Times New Roman"/>
                <a:ea typeface="华文新魏"/>
              </a:rPr>
              <a:t>在本节中，主要向读者介绍了短信猫的几种类型以及外型结构。通过本节知识的学习，读者对短信猫的种类以及类型应该有一个大致的了解。</a:t>
            </a:r>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422" y="1268760"/>
            <a:ext cx="3011746"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3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15.1.3  </a:t>
            </a:r>
            <a:r>
              <a:rPr lang="zh-CN" altLang="en-US" b="0" i="0" u="none" strike="noStrike" kern="1800" baseline="0" smtClean="0">
                <a:latin typeface="Times New Roman"/>
                <a:ea typeface="楷体"/>
              </a:rPr>
              <a:t>短信猫开发接口</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短信猫开发接口（</a:t>
            </a:r>
            <a:r>
              <a:rPr lang="en-US" altLang="zh-CN" b="0" i="0" u="none" strike="noStrike" baseline="0" smtClean="0">
                <a:latin typeface="Times New Roman"/>
                <a:ea typeface="华文新魏"/>
              </a:rPr>
              <a:t>GSM MODEM SDK</a:t>
            </a:r>
            <a:r>
              <a:rPr lang="zh-CN" altLang="en-US" b="0" i="0" u="none" strike="noStrike" baseline="0" smtClean="0">
                <a:latin typeface="Times New Roman"/>
                <a:ea typeface="华文新魏"/>
              </a:rPr>
              <a:t>）是指程序员编程与短信猫进行数据通信时，短信猫的生产商为程序员提供的一系列函数或者控件等。一般情况下，短信猫的生产商为程序员提供了</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种开发接口模式。这</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种开发接口模式分别为使用</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指令、短信猫二次开发包、短信猫通信中间件以及第三方提供的短信网关。在本节中，将向读者分别介绍这</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种开发接口模式。</a:t>
            </a:r>
          </a:p>
        </p:txBody>
      </p:sp>
    </p:spTree>
    <p:extLst>
      <p:ext uri="{BB962C8B-B14F-4D97-AF65-F5344CB8AC3E}">
        <p14:creationId xmlns:p14="http://schemas.microsoft.com/office/powerpoint/2010/main" val="425435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．使用</a:t>
            </a:r>
            <a:r>
              <a:rPr lang="en-US" altLang="zh-CN" b="0" i="0" u="none" strike="noStrike" kern="1800" baseline="0" smtClean="0">
                <a:latin typeface="Times New Roman"/>
                <a:ea typeface="楷体"/>
              </a:rPr>
              <a:t>AT</a:t>
            </a:r>
            <a:r>
              <a:rPr lang="zh-CN" altLang="en-US" b="0" i="0" u="none" strike="noStrike" kern="1800" baseline="0" smtClean="0">
                <a:latin typeface="Times New Roman"/>
                <a:ea typeface="楷体"/>
              </a:rPr>
              <a:t>指令</a:t>
            </a:r>
          </a:p>
        </p:txBody>
      </p:sp>
      <p:sp>
        <p:nvSpPr>
          <p:cNvPr id="3" name="文本占位符 2"/>
          <p:cNvSpPr>
            <a:spLocks noGrp="1"/>
          </p:cNvSpPr>
          <p:nvPr>
            <p:ph type="body" idx="1"/>
          </p:nvPr>
        </p:nvSpPr>
        <p:spPr/>
        <p:txBody>
          <a:bodyPr>
            <a:normAutofit fontScale="77500" lnSpcReduction="20000"/>
          </a:bodyPr>
          <a:lstStyle/>
          <a:p>
            <a:pPr marR="0" lvl="0" rtl="0"/>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指令是指一种基于调制解调器的命令语言。一般情况下，该指令是从一个终端设备或者是数据终端设备向终端适配器、数据电路终端设备发送的指令。计算机通过向终端设备发送</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指令可以实现控制其功能的作用。例如，当读者需要获取插入短信猫中的</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的相关信息时，便可以使用</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指令实现。其指令代码如下：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AT+CCID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获取短信猫中的</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卡相关信息</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在</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指令中，均以字符</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作为指令开始。上面的指令</a:t>
            </a:r>
            <a:r>
              <a:rPr lang="en-US" altLang="zh-CN" b="0" i="0" u="none" strike="noStrike" baseline="0" dirty="0" err="1" smtClean="0">
                <a:latin typeface="Times New Roman"/>
                <a:ea typeface="华文新魏"/>
              </a:rPr>
              <a:t>AT+CCID</a:t>
            </a:r>
            <a:r>
              <a:rPr lang="zh-CN" altLang="en-US" b="0" i="0" u="none" strike="noStrike" baseline="0" dirty="0" smtClean="0">
                <a:latin typeface="Times New Roman"/>
                <a:ea typeface="华文新魏"/>
              </a:rPr>
              <a:t>表示读者将使用该指令获取短信猫中插入的</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卡的标识，而这个命令将使短信猫中相应的模块读取</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卡上的</a:t>
            </a:r>
            <a:r>
              <a:rPr lang="en-US" altLang="zh-CN" b="0" i="0" u="none" strike="noStrike" baseline="0" dirty="0" err="1" smtClean="0">
                <a:latin typeface="Times New Roman"/>
                <a:ea typeface="华文新魏"/>
              </a:rPr>
              <a:t>EF-CCID</a:t>
            </a:r>
            <a:r>
              <a:rPr lang="zh-CN" altLang="en-US" b="0" i="0" u="none" strike="noStrike" baseline="0" dirty="0" smtClean="0">
                <a:latin typeface="Times New Roman"/>
                <a:ea typeface="华文新魏"/>
              </a:rPr>
              <a:t>标识文件。</a:t>
            </a:r>
          </a:p>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在这里仅仅是为了向读者介绍</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指令的作用以及基本格式。关于该指令的详细讲解将在</a:t>
            </a:r>
            <a:r>
              <a:rPr lang="en-US" altLang="zh-CN" b="0" i="0" u="none" strike="noStrike" baseline="0" dirty="0" smtClean="0">
                <a:latin typeface="Times New Roman"/>
                <a:ea typeface="华文新魏"/>
                <a:sym typeface="Wingdings"/>
              </a:rPr>
              <a:t>15.3</a:t>
            </a:r>
            <a:r>
              <a:rPr lang="zh-CN" altLang="en-US" b="0" i="0" u="none" strike="noStrike" baseline="0" dirty="0" smtClean="0">
                <a:latin typeface="Times New Roman"/>
                <a:ea typeface="华文新魏"/>
                <a:sym typeface="Wingdings"/>
              </a:rPr>
              <a:t>节中向读者进行讲解。</a:t>
            </a:r>
          </a:p>
        </p:txBody>
      </p:sp>
    </p:spTree>
    <p:extLst>
      <p:ext uri="{BB962C8B-B14F-4D97-AF65-F5344CB8AC3E}">
        <p14:creationId xmlns:p14="http://schemas.microsoft.com/office/powerpoint/2010/main" val="3847839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．短信猫二次开发包</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短信猫二次开发包，就是短信猫的生产商提供给上层开发人员的</a:t>
            </a:r>
            <a:r>
              <a:rPr lang="en-US" altLang="zh-CN" b="0" i="0" u="none" strike="noStrike" baseline="0" smtClean="0">
                <a:latin typeface="Times New Roman"/>
                <a:ea typeface="华文新魏"/>
              </a:rPr>
              <a:t>API</a:t>
            </a:r>
            <a:r>
              <a:rPr lang="zh-CN" altLang="en-US" b="0" i="0" u="none" strike="noStrike" baseline="0" smtClean="0">
                <a:latin typeface="Times New Roman"/>
                <a:ea typeface="华文新魏"/>
              </a:rPr>
              <a:t>函数。这些</a:t>
            </a:r>
            <a:r>
              <a:rPr lang="en-US" altLang="zh-CN" b="0" i="0" u="none" strike="noStrike" baseline="0" smtClean="0">
                <a:latin typeface="Times New Roman"/>
                <a:ea typeface="华文新魏"/>
              </a:rPr>
              <a:t>API</a:t>
            </a:r>
            <a:r>
              <a:rPr lang="zh-CN" altLang="en-US" b="0" i="0" u="none" strike="noStrike" baseline="0" smtClean="0">
                <a:latin typeface="Times New Roman"/>
                <a:ea typeface="华文新魏"/>
              </a:rPr>
              <a:t>函数封装了</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a:t>
            </a:r>
          </a:p>
          <a:p>
            <a:pPr marR="0" lvl="0" rtl="0"/>
            <a:r>
              <a:rPr lang="zh-CN" altLang="en-US" b="0" i="0" u="none" strike="noStrike" baseline="0" smtClean="0">
                <a:latin typeface="Times New Roman"/>
                <a:ea typeface="华文新魏"/>
              </a:rPr>
              <a:t>当读者需要使用短信猫中相应的功能时，只需要调用生产商所提供的短信猫二次开发包中的相关</a:t>
            </a:r>
            <a:r>
              <a:rPr lang="en-US" altLang="zh-CN" b="0" i="0" u="none" strike="noStrike" baseline="0" smtClean="0">
                <a:latin typeface="Times New Roman"/>
                <a:ea typeface="华文新魏"/>
              </a:rPr>
              <a:t>API</a:t>
            </a:r>
            <a:r>
              <a:rPr lang="zh-CN" altLang="en-US" b="0" i="0" u="none" strike="noStrike" baseline="0" smtClean="0">
                <a:latin typeface="Times New Roman"/>
                <a:ea typeface="华文新魏"/>
              </a:rPr>
              <a:t>函数等即可。虽然短信猫的生产商为二次开发封装了底层的</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指令，但是读者如果对</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指令非常了解，也可以实现自行封装</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指令而构造短信猫的二次开发包。例如，读者将获取短信猫中插入的</a:t>
            </a:r>
            <a:r>
              <a:rPr lang="en-US" altLang="zh-CN" b="0" i="0" u="none" strike="noStrike" baseline="0" smtClean="0">
                <a:latin typeface="Times New Roman"/>
                <a:ea typeface="华文新魏"/>
              </a:rPr>
              <a:t>SIM</a:t>
            </a:r>
            <a:r>
              <a:rPr lang="zh-CN" altLang="en-US" b="0" i="0" u="none" strike="noStrike" baseline="0" smtClean="0">
                <a:latin typeface="Times New Roman"/>
                <a:ea typeface="华文新魏"/>
              </a:rPr>
              <a:t>卡的相关信息的</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指令封装为一个函数。</a:t>
            </a:r>
          </a:p>
        </p:txBody>
      </p:sp>
    </p:spTree>
    <p:extLst>
      <p:ext uri="{BB962C8B-B14F-4D97-AF65-F5344CB8AC3E}">
        <p14:creationId xmlns:p14="http://schemas.microsoft.com/office/powerpoint/2010/main" val="99171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51520" y="764704"/>
            <a:ext cx="8579296" cy="5760640"/>
          </a:xfrm>
        </p:spPr>
        <p:txBody>
          <a:bodyPr>
            <a:normAutofit fontScale="55000" lnSpcReduction="20000"/>
          </a:bodyPr>
          <a:lstStyle/>
          <a:p>
            <a:pPr marR="0" lvl="0" rtl="0"/>
            <a:r>
              <a:rPr lang="zh-CN" altLang="en-US" b="0" i="0" u="none" strike="noStrike" baseline="0" dirty="0" smtClean="0">
                <a:latin typeface="Times New Roman"/>
                <a:ea typeface="华文新魏"/>
              </a:rPr>
              <a:t>代码如下：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01</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void </a:t>
            </a:r>
            <a:r>
              <a:rPr lang="en-US" altLang="zh-CN" b="0" i="0" u="none" strike="noStrike" baseline="0" dirty="0" err="1" smtClean="0">
                <a:latin typeface="Times New Roman"/>
                <a:ea typeface="华文新魏"/>
              </a:rPr>
              <a:t>GetSIM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封装的</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指令函数</a:t>
            </a:r>
          </a:p>
          <a:p>
            <a:pPr marR="0" lvl="0" rtl="0"/>
            <a:r>
              <a:rPr lang="en-US" altLang="zh-CN" b="0" i="0" u="none" strike="noStrike" baseline="0" dirty="0" smtClean="0">
                <a:latin typeface="Times New Roman"/>
                <a:ea typeface="华文新魏"/>
              </a:rPr>
              <a:t>02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03</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省略部分代码</a:t>
            </a:r>
          </a:p>
          <a:p>
            <a:pPr marR="0" lvl="0" rtl="0"/>
            <a:r>
              <a:rPr lang="en-US" altLang="zh-CN" b="0" i="0" u="none" strike="noStrike" baseline="0" dirty="0" smtClean="0">
                <a:latin typeface="Times New Roman"/>
                <a:ea typeface="华文新魏"/>
              </a:rPr>
              <a:t>04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char data[]={"</a:t>
            </a:r>
            <a:r>
              <a:rPr lang="en-US" altLang="zh-CN" b="1" i="0" u="none" strike="noStrike" baseline="0" dirty="0" err="1" smtClean="0">
                <a:latin typeface="Times New Roman"/>
                <a:ea typeface="华文新魏"/>
              </a:rPr>
              <a:t>AT+CCID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定义</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指令字符数组</a:t>
            </a:r>
          </a:p>
          <a:p>
            <a:pPr marR="0" lvl="0" rtl="0"/>
            <a:r>
              <a:rPr lang="en-US" altLang="zh-CN" b="0" i="0" u="none" strike="noStrike" baseline="0" dirty="0" smtClean="0">
                <a:latin typeface="Times New Roman"/>
                <a:ea typeface="华文新魏"/>
              </a:rPr>
              <a:t>05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DWORD</a:t>
            </a:r>
            <a:r>
              <a:rPr lang="en-US" altLang="zh-CN" b="0" i="0" u="none" strike="noStrike" baseline="0" dirty="0" smtClean="0">
                <a:latin typeface="Times New Roman"/>
                <a:ea typeface="华文新魏"/>
              </a:rPr>
              <a:t> data;</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定义变量保存实际写入的指令大小</a:t>
            </a:r>
          </a:p>
          <a:p>
            <a:pPr marR="0" lvl="0" rtl="0"/>
            <a:r>
              <a:rPr lang="en-US" altLang="zh-CN" b="0" i="0" u="none" strike="noStrike" baseline="0" dirty="0" smtClean="0">
                <a:latin typeface="Times New Roman"/>
                <a:ea typeface="华文新魏"/>
              </a:rPr>
              <a:t>06</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BOOL</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istrue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确定指令发送是否成功</a:t>
            </a:r>
          </a:p>
          <a:p>
            <a:pPr marR="0" lvl="0" rtl="0"/>
            <a:r>
              <a:rPr lang="en-US" altLang="zh-CN" b="0" i="0" u="none" strike="noStrike" baseline="0" dirty="0" smtClean="0">
                <a:latin typeface="Times New Roman"/>
                <a:ea typeface="华文新魏"/>
              </a:rPr>
              <a:t>07</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istrue</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WriteFile</a:t>
            </a:r>
            <a:r>
              <a:rPr lang="en-US" altLang="zh-CN" b="0" i="0" u="none" strike="noStrike" baseline="0" dirty="0" smtClean="0">
                <a:latin typeface="Times New Roman"/>
                <a:ea typeface="华文新魏"/>
              </a:rPr>
              <a:t>(handle,&amp;</a:t>
            </a:r>
            <a:r>
              <a:rPr lang="en-US" altLang="zh-CN" b="0" i="0" u="none" strike="noStrike" baseline="0" dirty="0" err="1" smtClean="0">
                <a:latin typeface="Times New Roman"/>
                <a:ea typeface="华文新魏"/>
              </a:rPr>
              <a:t>data,sizeof</a:t>
            </a:r>
            <a:r>
              <a:rPr lang="en-US" altLang="zh-CN" b="0" i="0" u="none" strike="noStrike" baseline="0" dirty="0" smtClean="0">
                <a:latin typeface="Times New Roman"/>
                <a:ea typeface="华文新魏"/>
              </a:rPr>
              <a:t>(data),NULL);</a:t>
            </a:r>
            <a:r>
              <a:rPr lang="zh-CN" altLang="en-US"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将</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指令字符通过串口进行发送</a:t>
            </a:r>
          </a:p>
          <a:p>
            <a:pPr marR="0" lvl="0" rtl="0"/>
            <a:r>
              <a:rPr lang="en-US" altLang="zh-CN" b="0" i="0" u="none" strike="noStrike" baseline="0" dirty="0" smtClean="0">
                <a:latin typeface="Times New Roman"/>
                <a:ea typeface="华文新魏"/>
              </a:rPr>
              <a:t>09</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if(</a:t>
            </a:r>
            <a:r>
              <a:rPr lang="en-US" altLang="zh-CN" b="0" i="0" u="none" strike="noStrike" baseline="0" dirty="0" err="1" smtClean="0">
                <a:latin typeface="Times New Roman"/>
                <a:ea typeface="华文新魏"/>
              </a:rPr>
              <a:t>istrue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判断</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指令是否发送成功</a:t>
            </a:r>
          </a:p>
          <a:p>
            <a:pPr marR="0" lvl="0" rtl="0"/>
            <a:r>
              <a:rPr lang="en-US" altLang="zh-CN" b="0" i="0" u="none" strike="noStrike" baseline="0" dirty="0" smtClean="0">
                <a:latin typeface="Times New Roman"/>
                <a:ea typeface="华文新魏"/>
              </a:rPr>
              <a:t>10</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11</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MessageBox</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卡信息成功！</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提示读者发送结果</a:t>
            </a:r>
          </a:p>
          <a:p>
            <a:pPr marR="0" lvl="0" rtl="0"/>
            <a:r>
              <a:rPr lang="en-US" altLang="zh-CN" b="0" i="0" u="none" strike="noStrike" baseline="0" dirty="0" smtClean="0">
                <a:latin typeface="Times New Roman"/>
                <a:ea typeface="华文新魏"/>
              </a:rPr>
              <a:t>12</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13</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else</a:t>
            </a:r>
          </a:p>
          <a:p>
            <a:pPr marR="0" lvl="0" rtl="0"/>
            <a:r>
              <a:rPr lang="en-US" altLang="zh-CN" b="0" i="0" u="none" strike="noStrike" baseline="0" dirty="0" smtClean="0">
                <a:latin typeface="Times New Roman"/>
                <a:ea typeface="华文新魏"/>
              </a:rPr>
              <a:t>14</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15</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MessageBox</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卡信息失败！</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17</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a:t>
            </a:r>
          </a:p>
          <a:p>
            <a:pPr marR="0" lvl="0" rtl="0"/>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37935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在上面的代码中，读者可以看到像短信猫发送</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命令是通过串口进行传输的，函数</a:t>
            </a:r>
            <a:r>
              <a:rPr lang="en-US" altLang="zh-CN" b="0" i="0" u="none" strike="noStrike" baseline="0" smtClean="0">
                <a:latin typeface="Times New Roman"/>
                <a:ea typeface="华文新魏"/>
              </a:rPr>
              <a:t>WriteFile()</a:t>
            </a:r>
            <a:r>
              <a:rPr lang="zh-CN" altLang="en-US" b="0" i="0" u="none" strike="noStrike" baseline="0" smtClean="0">
                <a:latin typeface="Times New Roman"/>
                <a:ea typeface="华文新魏"/>
              </a:rPr>
              <a:t>的第一个参数</a:t>
            </a:r>
            <a:r>
              <a:rPr lang="en-US" altLang="zh-CN" b="0" i="0" u="none" strike="noStrike" baseline="0" smtClean="0">
                <a:latin typeface="Times New Roman"/>
                <a:ea typeface="华文新魏"/>
              </a:rPr>
              <a:t>handle</a:t>
            </a:r>
            <a:r>
              <a:rPr lang="zh-CN" altLang="en-US" b="0" i="0" u="none" strike="noStrike" baseline="0" smtClean="0">
                <a:latin typeface="Times New Roman"/>
                <a:ea typeface="华文新魏"/>
              </a:rPr>
              <a:t>表示串口的句柄。但是，该种发送</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指令的方法仅适合于串口型的短信猫。</a:t>
            </a:r>
          </a:p>
          <a:p>
            <a:pPr marR="0" lvl="0" rtl="0"/>
            <a:r>
              <a:rPr lang="zh-CN" altLang="en-US" b="0" i="0" u="none" strike="noStrike" baseline="0" smtClean="0">
                <a:latin typeface="Times New Roman"/>
                <a:ea typeface="华文新魏"/>
              </a:rPr>
              <a:t>如果读者使用的短信猫为</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接口类型，则需要</a:t>
            </a:r>
            <a:r>
              <a:rPr lang="en-US" altLang="zh-CN" b="0" i="0" u="none" strike="noStrike" baseline="0" smtClean="0">
                <a:latin typeface="Times New Roman"/>
                <a:ea typeface="华文新魏"/>
              </a:rPr>
              <a:t>RS-232</a:t>
            </a:r>
            <a:r>
              <a:rPr lang="zh-CN" altLang="en-US" b="0" i="0" u="none" strike="noStrike" baseline="0" smtClean="0">
                <a:latin typeface="Times New Roman"/>
                <a:ea typeface="华文新魏"/>
              </a:rPr>
              <a:t>串口转</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接口的转换器实现通过串口发送</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a:t>
            </a:r>
          </a:p>
        </p:txBody>
      </p:sp>
    </p:spTree>
    <p:extLst>
      <p:ext uri="{BB962C8B-B14F-4D97-AF65-F5344CB8AC3E}">
        <p14:creationId xmlns:p14="http://schemas.microsoft.com/office/powerpoint/2010/main" val="425316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．短信猫通信中间件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短信猫通信中间件是指一套专门的针对数据库接口的短信猫通信软件。读者使用该类型的通信中间件，仅需提交短信队列到数据库即可进行短信收发。因此，无论读者所使用的是哪一种开发语言进行短信猫的二次开发，只需要对其数据库进行读写即可。这种开发简单快速，节约开发成本，是目前最为快捷的一种短信应用开发模式。</a:t>
            </a:r>
          </a:p>
        </p:txBody>
      </p:sp>
    </p:spTree>
    <p:extLst>
      <p:ext uri="{BB962C8B-B14F-4D97-AF65-F5344CB8AC3E}">
        <p14:creationId xmlns:p14="http://schemas.microsoft.com/office/powerpoint/2010/main" val="383701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15.1  </a:t>
            </a:r>
            <a:r>
              <a:rPr lang="zh-CN" altLang="en-US" b="0" i="0" u="none" strike="noStrike" kern="1800" baseline="0" smtClean="0">
                <a:latin typeface="Times New Roman"/>
                <a:ea typeface="楷体"/>
              </a:rPr>
              <a:t>短信猫介绍</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读者在</a:t>
            </a:r>
            <a:r>
              <a:rPr lang="en-US" altLang="zh-CN" b="0" i="0" u="none" strike="noStrike" baseline="0" smtClean="0">
                <a:latin typeface="Times New Roman"/>
                <a:ea typeface="华文新魏"/>
              </a:rPr>
              <a:t>VC</a:t>
            </a:r>
            <a:r>
              <a:rPr lang="zh-CN" altLang="en-US" b="0" i="0" u="none" strike="noStrike" baseline="0" smtClean="0">
                <a:latin typeface="Times New Roman"/>
                <a:ea typeface="华文新魏"/>
              </a:rPr>
              <a:t>平台下开发短信平台时，短信猫是必不可少的硬件设施。所以，读者必须了解短信猫是什么及其种类。当然在开发时，作为程序员而言，最关心的问题还是短信猫的生产商所提供的二次开发接口。因此，在本节中，将向读者介绍短信猫的种类以及二次开发接口等相关知识。</a:t>
            </a:r>
          </a:p>
        </p:txBody>
      </p:sp>
    </p:spTree>
    <p:extLst>
      <p:ext uri="{BB962C8B-B14F-4D97-AF65-F5344CB8AC3E}">
        <p14:creationId xmlns:p14="http://schemas.microsoft.com/office/powerpoint/2010/main" val="1998208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．使用短信网关</a:t>
            </a: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短信网关是指由第三方开发的应用程序或提供的程序开发接口。一般情况下，这类短信网关都是基于网页提供给读者使用的。通常，第三方首先将短信操作平台的相关功能集成到网页中。然后，读者便可以使用其提供的网页地址，将相关的数据转换为变量通过该网页地址传送到网页中的相关参数中。例如，读者假设一个第三方所提供的网页地址为“</a:t>
            </a:r>
            <a:r>
              <a:rPr lang="en-US" altLang="zh-CN" b="0" i="0" u="none" strike="noStrike" baseline="0" smtClean="0">
                <a:latin typeface="Times New Roman"/>
                <a:ea typeface="华文新魏"/>
              </a:rPr>
              <a:t>http://www.smsgate.cn/basic.asp</a:t>
            </a:r>
            <a:r>
              <a:rPr lang="zh-CN" altLang="en-US" b="0" i="0" u="none" strike="noStrike" baseline="0" smtClean="0">
                <a:latin typeface="Times New Roman"/>
                <a:ea typeface="华文新魏"/>
              </a:rPr>
              <a:t>”，而读者将发送的短信相关数据等以参数的形式通过该网址进行传递，则最终构造的网址如下：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http://www.smsgate.cn/basic.asp?mob=13778745236&amp;pwd=mypassword&amp;tel=08256662151;13558979637&amp;msg=</a:t>
            </a:r>
            <a:r>
              <a:rPr lang="zh-CN" altLang="en-US" b="0" i="0" u="none" strike="noStrike" baseline="0" smtClean="0">
                <a:latin typeface="Times New Roman"/>
                <a:ea typeface="华文新魏"/>
              </a:rPr>
              <a:t>短信内容</a:t>
            </a:r>
          </a:p>
        </p:txBody>
      </p:sp>
    </p:spTree>
    <p:extLst>
      <p:ext uri="{BB962C8B-B14F-4D97-AF65-F5344CB8AC3E}">
        <p14:creationId xmlns:p14="http://schemas.microsoft.com/office/powerpoint/2010/main" val="340803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a:ea typeface="华文新魏"/>
              </a:rPr>
              <a:t>读者在实际编程时，只需要按照参数的一定顺序构造好该网址以后，便可以将其打开实现短消息的发送。在构造的网址中，其参数及意义如下：</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mob</a:t>
            </a:r>
            <a:r>
              <a:rPr lang="zh-CN" altLang="en-US" b="0" i="0" u="none" strike="noStrike" baseline="0" smtClean="0">
                <a:latin typeface="Times New Roman"/>
                <a:ea typeface="华文新魏"/>
              </a:rPr>
              <a:t>表示读者在第三方处注册的电话号码。该电话号码是读者为了使用第三方所提供的短信网关而注册的，相当于读者名。</a:t>
            </a:r>
          </a:p>
          <a:p>
            <a:pPr marR="0" lvl="0" rtl="0"/>
            <a:r>
              <a:rPr lang="zh-CN" altLang="en-US" b="1" i="0" u="none" strike="noStrike" baseline="0" smtClean="0">
                <a:latin typeface="Times New Roman"/>
                <a:ea typeface="华文新魏"/>
                <a:sym typeface="Wingdings"/>
              </a:rPr>
              <a:t></a:t>
            </a:r>
            <a:r>
              <a:rPr lang="zh-CN" altLang="en-US" b="0" i="0" u="none" strike="noStrike" baseline="0" smtClean="0">
                <a:latin typeface="Times New Roman"/>
                <a:ea typeface="黑体"/>
                <a:sym typeface="Wingdings"/>
              </a:rPr>
              <a:t>注意：</a:t>
            </a:r>
            <a:r>
              <a:rPr lang="zh-CN" altLang="en-US" b="0" i="0" u="none" strike="noStrike" baseline="0" smtClean="0">
                <a:latin typeface="Times New Roman"/>
                <a:ea typeface="华文新魏"/>
                <a:sym typeface="Wingdings"/>
              </a:rPr>
              <a:t>当读者构造该网址时，必须将各个参数及其参数值之间使用符合“</a:t>
            </a:r>
            <a:r>
              <a:rPr lang="en-US" altLang="zh-CN" b="0" i="0" u="none" strike="noStrike" baseline="0" smtClean="0">
                <a:latin typeface="Times New Roman"/>
                <a:ea typeface="华文新魏"/>
                <a:sym typeface="Wingdings"/>
              </a:rPr>
              <a:t>&amp;</a:t>
            </a:r>
            <a:r>
              <a:rPr lang="zh-CN" altLang="en-US" b="0" i="0" u="none" strike="noStrike" baseline="0" smtClean="0">
                <a:latin typeface="Times New Roman"/>
                <a:ea typeface="华文新魏"/>
                <a:sym typeface="Wingdings"/>
              </a:rPr>
              <a:t>”进行连接。</a:t>
            </a:r>
          </a:p>
          <a:p>
            <a:pPr marR="0" lvl="0" rtl="0"/>
            <a:r>
              <a:rPr lang="zh-CN" altLang="en-US" b="0" i="0" u="none" strike="noStrike" baseline="0" smtClean="0">
                <a:latin typeface="Times New Roman"/>
                <a:ea typeface="华文新魏"/>
              </a:rPr>
              <a:t>如果读者使用第三方所提供的短信网关。那么，读者在开发短信平台时，不需要再使用短信猫等相关的硬件设备了。而仅仅需要将短消息的相关内容进行组织以后，构造成第三方所规定的网址后，将其打开即可。这种方法使用简单，易于实现。但是，其局限性非常大，读者会受到第三方的一些约束等。</a:t>
            </a:r>
          </a:p>
        </p:txBody>
      </p:sp>
    </p:spTree>
    <p:extLst>
      <p:ext uri="{BB962C8B-B14F-4D97-AF65-F5344CB8AC3E}">
        <p14:creationId xmlns:p14="http://schemas.microsoft.com/office/powerpoint/2010/main" val="83290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15.2  </a:t>
            </a:r>
            <a:r>
              <a:rPr lang="zh-CN" altLang="en-US" b="0" i="0" u="none" strike="noStrike" kern="1800" baseline="0" smtClean="0">
                <a:latin typeface="Times New Roman"/>
                <a:ea typeface="楷体"/>
              </a:rPr>
              <a:t>实现与短信猫的硬件连接</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读者使用短信猫时，应该首先确保</a:t>
            </a:r>
            <a:r>
              <a:rPr lang="en-US" altLang="zh-CN" b="0" i="0" u="none" strike="noStrike" baseline="0" smtClean="0">
                <a:latin typeface="Times New Roman"/>
                <a:ea typeface="华文新魏"/>
              </a:rPr>
              <a:t>PC</a:t>
            </a:r>
            <a:r>
              <a:rPr lang="zh-CN" altLang="en-US" b="0" i="0" u="none" strike="noStrike" baseline="0" smtClean="0">
                <a:latin typeface="Times New Roman"/>
                <a:ea typeface="华文新魏"/>
              </a:rPr>
              <a:t>与短信猫之间的硬件连接无误，方可进行相关的操作。所以，在本节中，将向读者介绍短信猫相关的硬件设备以及实现</a:t>
            </a:r>
            <a:r>
              <a:rPr lang="en-US" altLang="zh-CN" b="0" i="0" u="none" strike="noStrike" baseline="0" smtClean="0">
                <a:latin typeface="Times New Roman"/>
                <a:ea typeface="华文新魏"/>
              </a:rPr>
              <a:t>PC</a:t>
            </a:r>
            <a:r>
              <a:rPr lang="zh-CN" altLang="en-US" b="0" i="0" u="none" strike="noStrike" baseline="0" smtClean="0">
                <a:latin typeface="Times New Roman"/>
                <a:ea typeface="华文新魏"/>
              </a:rPr>
              <a:t>与短信猫的硬件连接方法。</a:t>
            </a:r>
          </a:p>
        </p:txBody>
      </p:sp>
    </p:spTree>
    <p:extLst>
      <p:ext uri="{BB962C8B-B14F-4D97-AF65-F5344CB8AC3E}">
        <p14:creationId xmlns:p14="http://schemas.microsoft.com/office/powerpoint/2010/main" val="306818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15.2.1  </a:t>
            </a:r>
            <a:r>
              <a:rPr lang="zh-CN" altLang="en-US" b="0" i="0" u="none" strike="noStrike" kern="1800" baseline="0" smtClean="0">
                <a:latin typeface="Times New Roman"/>
                <a:ea typeface="楷体"/>
              </a:rPr>
              <a:t>短信猫的硬件设备</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一般情况下，短信猫的硬件设备较为简单，主要由</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部分组成。在本节中，将向读者介绍这些硬件设备的外型结构以及作用等。</a:t>
            </a:r>
          </a:p>
        </p:txBody>
      </p:sp>
    </p:spTree>
    <p:extLst>
      <p:ext uri="{BB962C8B-B14F-4D97-AF65-F5344CB8AC3E}">
        <p14:creationId xmlns:p14="http://schemas.microsoft.com/office/powerpoint/2010/main" val="73286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．短信猫主机</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首先，读者应该获得短信猫的主机，这是硬件中最重要的一部分。由于短信猫有两种接口模式。所以，读者可以根据需要选择合适的短信猫主机。例如，读者选择</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接口的短信猫作为短信猫主机，如图</a:t>
            </a:r>
            <a:r>
              <a:rPr lang="en-US" altLang="zh-CN" b="0" i="0" u="none" strike="noStrike" baseline="0" smtClean="0">
                <a:latin typeface="Times New Roman"/>
                <a:ea typeface="华文新魏"/>
              </a:rPr>
              <a:t>15.5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536470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15.5  USB</a:t>
            </a:r>
            <a:r>
              <a:rPr lang="zh-CN" altLang="en-US" b="0" i="0" u="none" strike="noStrike" kern="1800" baseline="0" smtClean="0">
                <a:latin typeface="Times New Roman"/>
                <a:ea typeface="楷体"/>
              </a:rPr>
              <a:t>接口短信猫</a:t>
            </a:r>
          </a:p>
        </p:txBody>
      </p:sp>
      <p:sp>
        <p:nvSpPr>
          <p:cNvPr id="3" name="文本占位符 2"/>
          <p:cNvSpPr>
            <a:spLocks noGrp="1"/>
          </p:cNvSpPr>
          <p:nvPr>
            <p:ph type="body" idx="1"/>
          </p:nvPr>
        </p:nvSpPr>
        <p:spPr>
          <a:xfrm>
            <a:off x="251520" y="3861048"/>
            <a:ext cx="8579296" cy="2664296"/>
          </a:xfrm>
        </p:spPr>
        <p:txBody>
          <a:bodyPr/>
          <a:lstStyle/>
          <a:p>
            <a:pPr marR="0" lvl="0" rtl="0"/>
            <a:r>
              <a:rPr lang="zh-CN" altLang="en-US" b="0" i="0" u="none" strike="noStrike" baseline="0" dirty="0" smtClean="0">
                <a:latin typeface="Times New Roman"/>
                <a:ea typeface="华文新魏"/>
              </a:rPr>
              <a:t>在图</a:t>
            </a:r>
            <a:r>
              <a:rPr lang="en-US" altLang="zh-CN" b="0" i="0" u="none" strike="noStrike" baseline="0" dirty="0" smtClean="0">
                <a:latin typeface="Times New Roman"/>
                <a:ea typeface="华文新魏"/>
              </a:rPr>
              <a:t>15.5</a:t>
            </a:r>
            <a:r>
              <a:rPr lang="zh-CN" altLang="en-US" b="0" i="0" u="none" strike="noStrike" baseline="0" dirty="0" smtClean="0">
                <a:latin typeface="Times New Roman"/>
                <a:ea typeface="华文新魏"/>
              </a:rPr>
              <a:t>中，所示的短信猫是</a:t>
            </a:r>
            <a:r>
              <a:rPr lang="en-US" altLang="zh-CN" b="0" i="0" u="none" strike="noStrike" baseline="0" dirty="0" smtClean="0">
                <a:latin typeface="Times New Roman"/>
                <a:ea typeface="华文新魏"/>
              </a:rPr>
              <a:t>USB</a:t>
            </a:r>
            <a:r>
              <a:rPr lang="zh-CN" altLang="en-US" b="0" i="0" u="none" strike="noStrike" baseline="0" dirty="0" smtClean="0">
                <a:latin typeface="Times New Roman"/>
                <a:ea typeface="华文新魏"/>
              </a:rPr>
              <a:t>接口模式的。如果读者需要使用串口模式的短信猫，则其外型结构如图</a:t>
            </a:r>
            <a:r>
              <a:rPr lang="en-US" altLang="zh-CN" b="0" i="0" u="none" strike="noStrike" baseline="0" dirty="0" smtClean="0">
                <a:latin typeface="Times New Roman"/>
                <a:ea typeface="华文新魏"/>
              </a:rPr>
              <a:t>15.2</a:t>
            </a:r>
            <a:r>
              <a:rPr lang="zh-CN" altLang="en-US" b="0" i="0" u="none" strike="noStrike" baseline="0" dirty="0" smtClean="0">
                <a:latin typeface="Times New Roman"/>
                <a:ea typeface="华文新魏"/>
              </a:rPr>
              <a:t>所示。一般情况下，读者选择</a:t>
            </a:r>
            <a:r>
              <a:rPr lang="en-US" altLang="zh-CN" b="0" i="0" u="none" strike="noStrike" baseline="0" dirty="0" smtClean="0">
                <a:latin typeface="Times New Roman"/>
                <a:ea typeface="华文新魏"/>
              </a:rPr>
              <a:t>USB</a:t>
            </a:r>
            <a:r>
              <a:rPr lang="zh-CN" altLang="en-US" b="0" i="0" u="none" strike="noStrike" baseline="0" dirty="0" smtClean="0">
                <a:latin typeface="Times New Roman"/>
                <a:ea typeface="华文新魏"/>
              </a:rPr>
              <a:t>接口的短信猫可以节约成本，缩短开发周期等。</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484784"/>
            <a:ext cx="4248472" cy="228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25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．电源线与数据传输线</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在短信猫与计算机之间需要一根数据线连接，才能实现数据通信。例如，读者使用的短信猫是</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接口，则数据线应该选择一根</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接口线。如果读者使用的短信猫是串口接口，则数据线选择一根串口线即可。</a:t>
            </a:r>
          </a:p>
          <a:p>
            <a:pPr marR="0" lvl="0" rtl="0"/>
            <a:r>
              <a:rPr lang="zh-CN" altLang="en-US" b="0" i="0" u="none" strike="noStrike" baseline="0" smtClean="0">
                <a:latin typeface="Times New Roman"/>
                <a:ea typeface="华文新魏"/>
              </a:rPr>
              <a:t>通常，</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接口的短信猫可以通过</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口由计算机供电进行工作。所以，读者使用</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接口的短信猫时，是不需要另外使用单独的电源线为其供电的。但是，串口模式的短信猫需要读者单独配上相应的电源才能工作。</a:t>
            </a:r>
          </a:p>
        </p:txBody>
      </p:sp>
    </p:spTree>
    <p:extLst>
      <p:ext uri="{BB962C8B-B14F-4D97-AF65-F5344CB8AC3E}">
        <p14:creationId xmlns:p14="http://schemas.microsoft.com/office/powerpoint/2010/main" val="4168893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．天线</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由于短信猫工作时，是无线传输数据信号的。所以，读者使用短信猫时，还需要为其配置相应的天线，如图</a:t>
            </a:r>
            <a:r>
              <a:rPr lang="en-US" altLang="zh-CN" b="0" i="0" u="none" strike="noStrike" baseline="0" dirty="0" smtClean="0">
                <a:latin typeface="Times New Roman"/>
                <a:ea typeface="华文新魏"/>
              </a:rPr>
              <a:t>15.6</a:t>
            </a:r>
            <a:r>
              <a:rPr lang="zh-CN" altLang="en-US" b="0" i="0" u="none" strike="noStrike" baseline="0" dirty="0" smtClean="0">
                <a:latin typeface="Times New Roman"/>
                <a:ea typeface="华文新魏"/>
              </a:rPr>
              <a:t>所示。</a:t>
            </a:r>
          </a:p>
          <a:p>
            <a:pPr marR="0" lvl="0" rtl="0"/>
            <a:r>
              <a:rPr lang="zh-CN" altLang="en-US" dirty="0">
                <a:latin typeface="Times New Roman"/>
                <a:ea typeface="华文新魏"/>
                <a:sym typeface="Wingdings"/>
              </a:rPr>
              <a:t>注意：短信猫的天线可以用来接收或者发送读者需要的数据等。当然，图</a:t>
            </a:r>
            <a:r>
              <a:rPr lang="en-US" altLang="zh-CN" dirty="0">
                <a:latin typeface="Times New Roman"/>
                <a:ea typeface="华文新魏"/>
                <a:sym typeface="Wingdings"/>
              </a:rPr>
              <a:t>15.6</a:t>
            </a:r>
            <a:r>
              <a:rPr lang="zh-CN" altLang="en-US" dirty="0">
                <a:latin typeface="Times New Roman"/>
                <a:ea typeface="华文新魏"/>
                <a:sym typeface="Wingdings"/>
              </a:rPr>
              <a:t>中所示的天线为一般插接式天线。该天线最大的缺点是安装过程较繁杂</a:t>
            </a:r>
            <a:r>
              <a:rPr lang="zh-CN" altLang="en-US" b="0" i="0" u="none" strike="noStrike" baseline="0" dirty="0" smtClean="0">
                <a:latin typeface="楷体_GB2312"/>
                <a:ea typeface="黑体"/>
                <a:sym typeface="Wingdings"/>
              </a:rPr>
              <a:t>。</a:t>
            </a:r>
            <a:endParaRPr lang="zh-CN" altLang="en-US" b="0" i="0" u="none" strike="noStrike" baseline="0" dirty="0" smtClean="0">
              <a:latin typeface="Times New Roman"/>
              <a:ea typeface="华文新魏"/>
              <a:sym typeface="Wingdings"/>
            </a:endParaRPr>
          </a:p>
        </p:txBody>
      </p:sp>
    </p:spTree>
    <p:extLst>
      <p:ext uri="{BB962C8B-B14F-4D97-AF65-F5344CB8AC3E}">
        <p14:creationId xmlns:p14="http://schemas.microsoft.com/office/powerpoint/2010/main" val="174138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15.6  </a:t>
            </a:r>
            <a:r>
              <a:rPr lang="zh-CN" altLang="en-US" b="0" i="0" u="none" strike="noStrike" kern="1800" baseline="0" smtClean="0">
                <a:latin typeface="Times New Roman"/>
                <a:ea typeface="楷体"/>
              </a:rPr>
              <a:t>短信猫天线</a:t>
            </a:r>
          </a:p>
        </p:txBody>
      </p:sp>
      <p:sp>
        <p:nvSpPr>
          <p:cNvPr id="3" name="文本占位符 2"/>
          <p:cNvSpPr>
            <a:spLocks noGrp="1"/>
          </p:cNvSpPr>
          <p:nvPr>
            <p:ph type="body" idx="1"/>
          </p:nvPr>
        </p:nvSpPr>
        <p:spPr>
          <a:xfrm>
            <a:off x="251520" y="3212976"/>
            <a:ext cx="8579296" cy="3312368"/>
          </a:xfrm>
        </p:spPr>
        <p:txBody>
          <a:bodyPr/>
          <a:lstStyle/>
          <a:p>
            <a:pPr marR="0" lvl="0" rtl="0"/>
            <a:r>
              <a:rPr lang="zh-CN" altLang="en-US" b="0" i="0" u="none" strike="noStrike" baseline="0" dirty="0" smtClean="0">
                <a:latin typeface="Times New Roman"/>
                <a:ea typeface="华文新魏"/>
              </a:rPr>
              <a:t>实际上，短信猫的天线还有一种吸盘式的天线。安装这种天线比较方便并且快速。当读者使用时，将其吸盘放置在短信猫上即可。其大致外型结构如图</a:t>
            </a:r>
            <a:r>
              <a:rPr lang="en-US" altLang="zh-CN" b="0" i="0" u="none" strike="noStrike" baseline="0" dirty="0" smtClean="0">
                <a:latin typeface="Times New Roman"/>
                <a:ea typeface="华文新魏"/>
              </a:rPr>
              <a:t>15.7</a:t>
            </a:r>
            <a:r>
              <a:rPr lang="zh-CN" altLang="en-US" b="0" i="0" u="none" strike="noStrike" baseline="0" dirty="0" smtClean="0">
                <a:latin typeface="Times New Roman"/>
                <a:ea typeface="华文新魏"/>
              </a:rPr>
              <a:t>所示。</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017" y="1628800"/>
            <a:ext cx="4663239"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174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15.7  </a:t>
            </a:r>
            <a:r>
              <a:rPr lang="zh-CN" altLang="en-US" b="0" i="0" u="none" strike="noStrike" kern="1800" baseline="0" smtClean="0">
                <a:latin typeface="Times New Roman"/>
                <a:ea typeface="楷体"/>
              </a:rPr>
              <a:t>短信猫吸盘天线外型结构</a:t>
            </a:r>
          </a:p>
        </p:txBody>
      </p:sp>
      <p:sp>
        <p:nvSpPr>
          <p:cNvPr id="3" name="文本占位符 2"/>
          <p:cNvSpPr>
            <a:spLocks noGrp="1"/>
          </p:cNvSpPr>
          <p:nvPr>
            <p:ph type="body" idx="1"/>
          </p:nvPr>
        </p:nvSpPr>
        <p:spPr>
          <a:xfrm>
            <a:off x="251520" y="4581128"/>
            <a:ext cx="8579296" cy="1944216"/>
          </a:xfrm>
        </p:spPr>
        <p:txBody>
          <a:bodyPr>
            <a:normAutofit fontScale="92500" lnSpcReduction="20000"/>
          </a:bodyPr>
          <a:lstStyle/>
          <a:p>
            <a:pPr marR="0" lvl="0" rtl="0"/>
            <a:r>
              <a:rPr lang="zh-CN" altLang="en-US" b="0" i="0" u="none" strike="noStrike" baseline="0" dirty="0" smtClean="0">
                <a:latin typeface="Times New Roman"/>
                <a:ea typeface="华文新魏"/>
              </a:rPr>
              <a:t>上面所讲的硬件设备基本上就是短信猫的所有设备了。但是，读者进行二次开发还需要短信猫生产商所提供的短信猫二次开发包。</a:t>
            </a:r>
          </a:p>
          <a:p>
            <a:pPr marR="0" lvl="0" rtl="0"/>
            <a:r>
              <a:rPr lang="zh-CN" altLang="en-US" b="0" i="0" u="none" strike="noStrike" baseline="0" dirty="0" smtClean="0">
                <a:latin typeface="Times New Roman"/>
                <a:ea typeface="华文新魏"/>
              </a:rPr>
              <a:t>在本节中，主要向读者介绍了短信猫的硬件设备及其外型结构和基本作用等。</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r="6856" b="20255"/>
          <a:stretch>
            <a:fillRect/>
          </a:stretch>
        </p:blipFill>
        <p:spPr bwMode="auto">
          <a:xfrm>
            <a:off x="2268113" y="1628800"/>
            <a:ext cx="4608143" cy="261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14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15.1.1  </a:t>
            </a:r>
            <a:r>
              <a:rPr lang="zh-CN" altLang="en-US" b="0" i="0" u="none" strike="noStrike" kern="1800" baseline="0" smtClean="0">
                <a:latin typeface="Times New Roman"/>
                <a:ea typeface="楷体"/>
              </a:rPr>
              <a:t>短信猫简介</a:t>
            </a: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短信猫（</a:t>
            </a:r>
            <a:r>
              <a:rPr lang="en-US" altLang="zh-CN" b="0" i="0" u="none" strike="noStrike" baseline="0" smtClean="0">
                <a:latin typeface="Times New Roman"/>
                <a:ea typeface="华文新魏"/>
              </a:rPr>
              <a:t>GSM MODEM</a:t>
            </a:r>
            <a:r>
              <a:rPr lang="zh-CN" altLang="en-US" b="0" i="0" u="none" strike="noStrike" baseline="0" smtClean="0">
                <a:latin typeface="Times New Roman"/>
                <a:ea typeface="华文新魏"/>
              </a:rPr>
              <a:t>）是一种支持</a:t>
            </a:r>
            <a:r>
              <a:rPr lang="en-US" altLang="zh-CN" b="0" i="0" u="none" strike="noStrike" baseline="0" smtClean="0">
                <a:latin typeface="Times New Roman"/>
                <a:ea typeface="华文新魏"/>
              </a:rPr>
              <a:t>GSM</a:t>
            </a:r>
            <a:r>
              <a:rPr lang="zh-CN" altLang="en-US" b="0" i="0" u="none" strike="noStrike" baseline="0" smtClean="0">
                <a:latin typeface="Times New Roman"/>
                <a:ea typeface="华文新魏"/>
              </a:rPr>
              <a:t>无线通信的工业级调制解调器，其功能与读者日常所用的</a:t>
            </a:r>
            <a:r>
              <a:rPr lang="en-US" altLang="zh-CN" b="0" i="0" u="none" strike="noStrike" baseline="0" smtClean="0">
                <a:latin typeface="Times New Roman"/>
                <a:ea typeface="华文新魏"/>
              </a:rPr>
              <a:t>MODEM</a:t>
            </a:r>
            <a:r>
              <a:rPr lang="zh-CN" altLang="en-US" b="0" i="0" u="none" strike="noStrike" baseline="0" smtClean="0">
                <a:latin typeface="Times New Roman"/>
                <a:ea typeface="华文新魏"/>
              </a:rPr>
              <a:t>（调制解调器）的功能基本一致。一般情况下，短信猫的核心部分是基于德国西门子的</a:t>
            </a:r>
            <a:r>
              <a:rPr lang="en-US" altLang="zh-CN" b="0" i="0" u="none" strike="noStrike" baseline="0" smtClean="0">
                <a:latin typeface="Times New Roman"/>
                <a:ea typeface="华文新魏"/>
              </a:rPr>
              <a:t>GSM</a:t>
            </a:r>
            <a:r>
              <a:rPr lang="zh-CN" altLang="en-US" b="0" i="0" u="none" strike="noStrike" baseline="0" smtClean="0">
                <a:latin typeface="Times New Roman"/>
                <a:ea typeface="华文新魏"/>
              </a:rPr>
              <a:t>模块的。读者只需插入国内移动通信运营商的</a:t>
            </a:r>
            <a:r>
              <a:rPr lang="en-US" altLang="zh-CN" b="0" i="0" u="none" strike="noStrike" baseline="0" smtClean="0">
                <a:latin typeface="Times New Roman"/>
                <a:ea typeface="华文新魏"/>
              </a:rPr>
              <a:t>SIM</a:t>
            </a:r>
            <a:r>
              <a:rPr lang="zh-CN" altLang="en-US" b="0" i="0" u="none" strike="noStrike" baseline="0" smtClean="0">
                <a:latin typeface="Times New Roman"/>
                <a:ea typeface="华文新魏"/>
              </a:rPr>
              <a:t>卡后，即可接入运营商的</a:t>
            </a:r>
            <a:r>
              <a:rPr lang="en-US" altLang="zh-CN" b="0" i="0" u="none" strike="noStrike" baseline="0" smtClean="0">
                <a:latin typeface="Times New Roman"/>
                <a:ea typeface="华文新魏"/>
              </a:rPr>
              <a:t>GSM</a:t>
            </a:r>
            <a:r>
              <a:rPr lang="zh-CN" altLang="en-US" b="0" i="0" u="none" strike="noStrike" baseline="0" smtClean="0">
                <a:latin typeface="Times New Roman"/>
                <a:ea typeface="华文新魏"/>
              </a:rPr>
              <a:t>网络中。这样，读者便可以通过短信猫，实现无线</a:t>
            </a:r>
            <a:r>
              <a:rPr lang="en-US" altLang="zh-CN" b="0" i="0" u="none" strike="noStrike" baseline="0" smtClean="0">
                <a:latin typeface="Times New Roman"/>
                <a:ea typeface="华文新魏"/>
              </a:rPr>
              <a:t>GSM</a:t>
            </a:r>
            <a:r>
              <a:rPr lang="zh-CN" altLang="en-US" b="0" i="0" u="none" strike="noStrike" baseline="0" smtClean="0">
                <a:latin typeface="Times New Roman"/>
                <a:ea typeface="华文新魏"/>
              </a:rPr>
              <a:t>通话、收发短信、传输数据等功能。</a:t>
            </a:r>
          </a:p>
          <a:p>
            <a:pPr marR="0" lvl="0" rtl="0"/>
            <a:r>
              <a:rPr lang="zh-CN" altLang="en-US" b="0" i="0" u="none" strike="noStrike" baseline="0" smtClean="0">
                <a:latin typeface="Times New Roman"/>
                <a:ea typeface="华文新魏"/>
              </a:rPr>
              <a:t>如果将短信猫与手机相比较，短信猫的核心模块与手机的核心模块一样。当短信猫接通电源以后，其内置软件便开始运行工作。如果读者将某个移动运营商的</a:t>
            </a:r>
            <a:r>
              <a:rPr lang="en-US" altLang="zh-CN" b="0" i="0" u="none" strike="noStrike" baseline="0" smtClean="0">
                <a:latin typeface="Times New Roman"/>
                <a:ea typeface="华文新魏"/>
              </a:rPr>
              <a:t>SIM</a:t>
            </a:r>
            <a:r>
              <a:rPr lang="zh-CN" altLang="en-US" b="0" i="0" u="none" strike="noStrike" baseline="0" smtClean="0">
                <a:latin typeface="Times New Roman"/>
                <a:ea typeface="华文新魏"/>
              </a:rPr>
              <a:t>卡插入到短信猫中。那么，短信猫便完全和手机一样，被接入到移动通信网络中进行工作。</a:t>
            </a:r>
          </a:p>
        </p:txBody>
      </p:sp>
    </p:spTree>
    <p:extLst>
      <p:ext uri="{BB962C8B-B14F-4D97-AF65-F5344CB8AC3E}">
        <p14:creationId xmlns:p14="http://schemas.microsoft.com/office/powerpoint/2010/main" val="3826657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15.2.2  PC</a:t>
            </a:r>
            <a:r>
              <a:rPr lang="zh-CN" altLang="en-US" b="0" i="0" u="none" strike="noStrike" kern="1800" baseline="0" smtClean="0">
                <a:latin typeface="Times New Roman"/>
                <a:ea typeface="楷体"/>
              </a:rPr>
              <a:t>连接短信猫</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以</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接口短信猫为例，首先安装短信猫的驱动程序，如图</a:t>
            </a:r>
            <a:r>
              <a:rPr lang="en-US" altLang="zh-CN" b="0" i="0" u="none" strike="noStrike" baseline="0" smtClean="0">
                <a:latin typeface="Times New Roman"/>
                <a:ea typeface="华文新魏"/>
              </a:rPr>
              <a:t>15.8</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15.9</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416597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15.8</a:t>
            </a:r>
            <a:r>
              <a:rPr lang="zh-CN" altLang="en-US" b="0" i="0" u="none" strike="noStrike" kern="1800" baseline="0" smtClean="0">
                <a:latin typeface="Times New Roman"/>
                <a:ea typeface="楷体"/>
              </a:rPr>
              <a:t>  安装驱动程序</a:t>
            </a:r>
            <a:r>
              <a:rPr lang="en-US" altLang="zh-CN" b="0" i="0" u="none" strike="noStrike" kern="1800" baseline="0" smtClean="0">
                <a:latin typeface="Times New Roman"/>
                <a:ea typeface="楷体"/>
              </a:rPr>
              <a:t>1</a:t>
            </a:r>
            <a:endParaRPr lang="zh-CN" altLang="en-US" b="0" i="0" u="none" strike="noStrike" kern="1800" baseline="0" smtClean="0">
              <a:latin typeface="Times New Roman"/>
              <a:ea typeface="楷体"/>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053845518"/>
              </p:ext>
            </p:extLst>
          </p:nvPr>
        </p:nvGraphicFramePr>
        <p:xfrm>
          <a:off x="753574" y="1624671"/>
          <a:ext cx="7562842" cy="2668425"/>
        </p:xfrm>
        <a:graphic>
          <a:graphicData uri="http://schemas.openxmlformats.org/presentationml/2006/ole">
            <mc:AlternateContent xmlns:mc="http://schemas.openxmlformats.org/markup-compatibility/2006">
              <mc:Choice xmlns:v="urn:schemas-microsoft-com:vml" Requires="v">
                <p:oleObj spid="_x0000_s8197" name="Visio" r:id="rId3" imgW="9982874" imgH="3523845" progId="Visio.Drawing.11">
                  <p:embed/>
                </p:oleObj>
              </mc:Choice>
              <mc:Fallback>
                <p:oleObj name="Visio" r:id="rId3" imgW="9982874" imgH="35238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4" y="1624671"/>
                        <a:ext cx="7562842" cy="2668425"/>
                      </a:xfrm>
                      <a:prstGeom prst="rect">
                        <a:avLst/>
                      </a:prstGeom>
                      <a:noFill/>
                    </p:spPr>
                  </p:pic>
                </p:oleObj>
              </mc:Fallback>
            </mc:AlternateContent>
          </a:graphicData>
        </a:graphic>
      </p:graphicFrame>
    </p:spTree>
    <p:extLst>
      <p:ext uri="{BB962C8B-B14F-4D97-AF65-F5344CB8AC3E}">
        <p14:creationId xmlns:p14="http://schemas.microsoft.com/office/powerpoint/2010/main" val="304337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15.9</a:t>
            </a:r>
            <a:r>
              <a:rPr lang="zh-CN" altLang="en-US" b="0" i="0" u="none" strike="noStrike" kern="1800" baseline="0" smtClean="0">
                <a:latin typeface="Times New Roman"/>
                <a:ea typeface="楷体"/>
              </a:rPr>
              <a:t>  安装驱动程序</a:t>
            </a:r>
            <a:r>
              <a:rPr lang="en-US" altLang="zh-CN" b="0" i="0" u="none" strike="noStrike" kern="1800" baseline="0" smtClean="0">
                <a:latin typeface="Times New Roman"/>
                <a:ea typeface="楷体"/>
              </a:rPr>
              <a:t>2</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251520" y="4797152"/>
            <a:ext cx="8579296" cy="1728192"/>
          </a:xfrm>
        </p:spPr>
        <p:txBody>
          <a:bodyPr>
            <a:normAutofit lnSpcReduction="10000"/>
          </a:bodyPr>
          <a:lstStyle/>
          <a:p>
            <a:pPr marR="0" lvl="0" rtl="0"/>
            <a:r>
              <a:rPr lang="zh-CN" altLang="en-US" b="0" i="0" u="none" strike="noStrike" baseline="0" dirty="0" smtClean="0">
                <a:latin typeface="Times New Roman"/>
                <a:ea typeface="华文新魏"/>
              </a:rPr>
              <a:t>该驱动是将短信猫上的</a:t>
            </a:r>
            <a:r>
              <a:rPr lang="en-US" altLang="zh-CN" b="0" i="0" u="none" strike="noStrike" baseline="0" dirty="0" smtClean="0">
                <a:latin typeface="Times New Roman"/>
                <a:ea typeface="华文新魏"/>
              </a:rPr>
              <a:t>USB</a:t>
            </a:r>
            <a:r>
              <a:rPr lang="zh-CN" altLang="en-US" b="0" i="0" u="none" strike="noStrike" baseline="0" dirty="0" smtClean="0">
                <a:latin typeface="Times New Roman"/>
                <a:ea typeface="华文新魏"/>
              </a:rPr>
              <a:t>虚拟转换成了串口，安装好驱动后再接入</a:t>
            </a:r>
            <a:r>
              <a:rPr lang="en-US" altLang="zh-CN" b="0" i="0" u="none" strike="noStrike" baseline="0" dirty="0" smtClean="0">
                <a:latin typeface="Times New Roman"/>
                <a:ea typeface="华文新魏"/>
              </a:rPr>
              <a:t>USB</a:t>
            </a:r>
            <a:r>
              <a:rPr lang="zh-CN" altLang="en-US" b="0" i="0" u="none" strike="noStrike" baseline="0" dirty="0" smtClean="0">
                <a:latin typeface="Times New Roman"/>
                <a:ea typeface="华文新魏"/>
              </a:rPr>
              <a:t>连接的短信猫设备，此时</a:t>
            </a:r>
            <a:r>
              <a:rPr lang="en-US" altLang="zh-CN" b="0" i="0" u="none" strike="noStrike" baseline="0" dirty="0" smtClean="0">
                <a:latin typeface="Times New Roman"/>
                <a:ea typeface="华文新魏"/>
              </a:rPr>
              <a:t>Windows 7</a:t>
            </a:r>
            <a:r>
              <a:rPr lang="zh-CN" altLang="en-US" b="0" i="0" u="none" strike="noStrike" baseline="0" dirty="0" smtClean="0">
                <a:latin typeface="Times New Roman"/>
                <a:ea typeface="华文新魏"/>
              </a:rPr>
              <a:t>系统会自动检测并尝试为设备安装驱动，如图</a:t>
            </a:r>
            <a:r>
              <a:rPr lang="en-US" altLang="zh-CN" b="0" i="0" u="none" strike="noStrike" baseline="0" dirty="0" smtClean="0">
                <a:latin typeface="Times New Roman"/>
                <a:ea typeface="华文新魏"/>
              </a:rPr>
              <a:t>15.10</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32488936"/>
              </p:ext>
            </p:extLst>
          </p:nvPr>
        </p:nvGraphicFramePr>
        <p:xfrm>
          <a:off x="2123728" y="1314450"/>
          <a:ext cx="4752528" cy="3392480"/>
        </p:xfrm>
        <a:graphic>
          <a:graphicData uri="http://schemas.openxmlformats.org/presentationml/2006/ole">
            <mc:AlternateContent xmlns:mc="http://schemas.openxmlformats.org/markup-compatibility/2006">
              <mc:Choice xmlns:v="urn:schemas-microsoft-com:vml" Requires="v">
                <p:oleObj spid="_x0000_s9221" name="Visio" r:id="rId3" imgW="4942885" imgH="3523845" progId="Visio.Drawing.11">
                  <p:embed/>
                </p:oleObj>
              </mc:Choice>
              <mc:Fallback>
                <p:oleObj name="Visio" r:id="rId3" imgW="4942885" imgH="35238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314450"/>
                        <a:ext cx="4752528" cy="3392480"/>
                      </a:xfrm>
                      <a:prstGeom prst="rect">
                        <a:avLst/>
                      </a:prstGeom>
                      <a:noFill/>
                    </p:spPr>
                  </p:pic>
                </p:oleObj>
              </mc:Fallback>
            </mc:AlternateContent>
          </a:graphicData>
        </a:graphic>
      </p:graphicFrame>
    </p:spTree>
    <p:extLst>
      <p:ext uri="{BB962C8B-B14F-4D97-AF65-F5344CB8AC3E}">
        <p14:creationId xmlns:p14="http://schemas.microsoft.com/office/powerpoint/2010/main" val="1795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15.10</a:t>
            </a:r>
            <a:r>
              <a:rPr lang="zh-CN" altLang="en-US" b="0" i="0" u="none" strike="noStrike" kern="1800" baseline="0" smtClean="0">
                <a:latin typeface="Times New Roman"/>
                <a:ea typeface="楷体"/>
              </a:rPr>
              <a:t>  系统尝试安装驱动</a:t>
            </a:r>
          </a:p>
        </p:txBody>
      </p:sp>
      <p:sp>
        <p:nvSpPr>
          <p:cNvPr id="3" name="文本占位符 2"/>
          <p:cNvSpPr>
            <a:spLocks noGrp="1"/>
          </p:cNvSpPr>
          <p:nvPr>
            <p:ph type="body" idx="1"/>
          </p:nvPr>
        </p:nvSpPr>
        <p:spPr>
          <a:xfrm>
            <a:off x="251520" y="4077072"/>
            <a:ext cx="8579296" cy="2448272"/>
          </a:xfrm>
        </p:spPr>
        <p:txBody>
          <a:bodyPr>
            <a:normAutofit/>
          </a:bodyPr>
          <a:lstStyle/>
          <a:p>
            <a:pPr marR="0" lvl="0" rtl="0"/>
            <a:r>
              <a:rPr lang="zh-CN" altLang="en-US" b="0" i="0" u="none" strike="noStrike" baseline="0" dirty="0" smtClean="0">
                <a:latin typeface="Times New Roman"/>
                <a:ea typeface="华文新魏"/>
              </a:rPr>
              <a:t>系统的这种尝试多半会失败，因为系统优先尝试联网安装驱动，实际上驱动已经被安装在电脑上了，所以需要干预一下，即单击“跳过从</a:t>
            </a:r>
            <a:r>
              <a:rPr lang="en-US" altLang="zh-CN" b="0" i="0" u="none" strike="noStrike" baseline="0" dirty="0" smtClean="0">
                <a:latin typeface="Times New Roman"/>
                <a:ea typeface="华文新魏"/>
              </a:rPr>
              <a:t>Windows Update</a:t>
            </a:r>
            <a:r>
              <a:rPr lang="zh-CN" altLang="en-US" b="0" i="0" u="none" strike="noStrike" baseline="0" dirty="0" smtClean="0">
                <a:latin typeface="Times New Roman"/>
                <a:ea typeface="华文新魏"/>
              </a:rPr>
              <a:t>获得驱动程序软件”链接，然后系统会从电脑上寻找驱动，如图</a:t>
            </a:r>
            <a:r>
              <a:rPr lang="en-US" altLang="zh-CN" b="0" i="0" u="none" strike="noStrike" baseline="0" dirty="0" smtClean="0">
                <a:latin typeface="Times New Roman"/>
                <a:ea typeface="华文新魏"/>
              </a:rPr>
              <a:t>15.11</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15.12</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3185033"/>
              </p:ext>
            </p:extLst>
          </p:nvPr>
        </p:nvGraphicFramePr>
        <p:xfrm>
          <a:off x="1619672" y="1484784"/>
          <a:ext cx="5868213" cy="2376264"/>
        </p:xfrm>
        <a:graphic>
          <a:graphicData uri="http://schemas.openxmlformats.org/presentationml/2006/ole">
            <mc:AlternateContent xmlns:mc="http://schemas.openxmlformats.org/markup-compatibility/2006">
              <mc:Choice xmlns:v="urn:schemas-microsoft-com:vml" Requires="v">
                <p:oleObj spid="_x0000_s10245" name="Visio" r:id="rId3" imgW="5152469" imgH="2085772" progId="Visio.Drawing.11">
                  <p:embed/>
                </p:oleObj>
              </mc:Choice>
              <mc:Fallback>
                <p:oleObj name="Visio" r:id="rId3" imgW="5152469" imgH="208577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484784"/>
                        <a:ext cx="5868213" cy="2376264"/>
                      </a:xfrm>
                      <a:prstGeom prst="rect">
                        <a:avLst/>
                      </a:prstGeom>
                      <a:noFill/>
                    </p:spPr>
                  </p:pic>
                </p:oleObj>
              </mc:Fallback>
            </mc:AlternateContent>
          </a:graphicData>
        </a:graphic>
      </p:graphicFrame>
    </p:spTree>
    <p:extLst>
      <p:ext uri="{BB962C8B-B14F-4D97-AF65-F5344CB8AC3E}">
        <p14:creationId xmlns:p14="http://schemas.microsoft.com/office/powerpoint/2010/main" val="248832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15.11</a:t>
            </a:r>
            <a:r>
              <a:rPr lang="zh-CN" altLang="en-US" b="0" i="0" u="none" strike="noStrike" kern="1800" baseline="0" smtClean="0">
                <a:latin typeface="Times New Roman"/>
                <a:ea typeface="楷体"/>
              </a:rPr>
              <a:t>  跳过从</a:t>
            </a:r>
            <a:r>
              <a:rPr lang="en-US" altLang="zh-CN" b="0" i="0" u="none" strike="noStrike" kern="1800" baseline="0" smtClean="0">
                <a:latin typeface="Times New Roman"/>
                <a:ea typeface="楷体"/>
              </a:rPr>
              <a:t>Windows Update</a:t>
            </a:r>
            <a:r>
              <a:rPr lang="zh-CN" altLang="en-US" b="0" i="0" u="none" strike="noStrike" kern="1800" baseline="0" smtClean="0">
                <a:latin typeface="Times New Roman"/>
                <a:ea typeface="楷体"/>
              </a:rPr>
              <a:t>获取驱动操作</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01149476"/>
              </p:ext>
            </p:extLst>
          </p:nvPr>
        </p:nvGraphicFramePr>
        <p:xfrm>
          <a:off x="2123728" y="1412776"/>
          <a:ext cx="4824536" cy="3070159"/>
        </p:xfrm>
        <a:graphic>
          <a:graphicData uri="http://schemas.openxmlformats.org/presentationml/2006/ole">
            <mc:AlternateContent xmlns:mc="http://schemas.openxmlformats.org/markup-compatibility/2006">
              <mc:Choice xmlns:v="urn:schemas-microsoft-com:vml" Requires="v">
                <p:oleObj spid="_x0000_s11269" name="Visio" r:id="rId3" imgW="3533252" imgH="2247630" progId="Visio.Drawing.11">
                  <p:embed/>
                </p:oleObj>
              </mc:Choice>
              <mc:Fallback>
                <p:oleObj name="Visio" r:id="rId3" imgW="3533252" imgH="224763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412776"/>
                        <a:ext cx="4824536" cy="3070159"/>
                      </a:xfrm>
                      <a:prstGeom prst="rect">
                        <a:avLst/>
                      </a:prstGeom>
                      <a:noFill/>
                    </p:spPr>
                  </p:pic>
                </p:oleObj>
              </mc:Fallback>
            </mc:AlternateContent>
          </a:graphicData>
        </a:graphic>
      </p:graphicFrame>
    </p:spTree>
    <p:extLst>
      <p:ext uri="{BB962C8B-B14F-4D97-AF65-F5344CB8AC3E}">
        <p14:creationId xmlns:p14="http://schemas.microsoft.com/office/powerpoint/2010/main" val="3237792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15.12</a:t>
            </a:r>
            <a:r>
              <a:rPr lang="zh-CN" altLang="en-US" b="0" i="0" u="none" strike="noStrike" kern="1800" baseline="0" smtClean="0">
                <a:latin typeface="Times New Roman"/>
                <a:ea typeface="楷体"/>
              </a:rPr>
              <a:t>  驱动成功安装</a:t>
            </a:r>
          </a:p>
        </p:txBody>
      </p:sp>
      <p:sp>
        <p:nvSpPr>
          <p:cNvPr id="3" name="文本占位符 2"/>
          <p:cNvSpPr>
            <a:spLocks noGrp="1"/>
          </p:cNvSpPr>
          <p:nvPr>
            <p:ph type="body" idx="1"/>
          </p:nvPr>
        </p:nvSpPr>
        <p:spPr>
          <a:xfrm>
            <a:off x="251520" y="3861048"/>
            <a:ext cx="8579296" cy="2664296"/>
          </a:xfrm>
        </p:spPr>
        <p:txBody>
          <a:bodyPr/>
          <a:lstStyle/>
          <a:p>
            <a:pPr marR="0" lvl="0" rtl="0"/>
            <a:r>
              <a:rPr lang="zh-CN" altLang="en-US" b="0" i="0" u="none" strike="noStrike" baseline="0" dirty="0" smtClean="0">
                <a:latin typeface="Times New Roman"/>
                <a:ea typeface="华文新魏"/>
              </a:rPr>
              <a:t>由图可知驱动为</a:t>
            </a:r>
            <a:r>
              <a:rPr lang="en-US" altLang="zh-CN" b="0" i="0" u="none" strike="noStrike" baseline="0" dirty="0" smtClean="0">
                <a:latin typeface="Times New Roman"/>
                <a:ea typeface="华文新魏"/>
              </a:rPr>
              <a:t>USB</a:t>
            </a:r>
            <a:r>
              <a:rPr lang="zh-CN" altLang="en-US" b="0" i="0" u="none" strike="noStrike" baseline="0" dirty="0" smtClean="0">
                <a:latin typeface="Times New Roman"/>
                <a:ea typeface="华文新魏"/>
              </a:rPr>
              <a:t>虚拟的串口号为</a:t>
            </a:r>
            <a:r>
              <a:rPr lang="en-US" altLang="zh-CN" b="0" i="0" u="none" strike="noStrike" baseline="0" dirty="0" err="1" smtClean="0">
                <a:latin typeface="Times New Roman"/>
                <a:ea typeface="华文新魏"/>
              </a:rPr>
              <a:t>COM5</a:t>
            </a:r>
            <a:r>
              <a:rPr lang="zh-CN" altLang="en-US" b="0" i="0" u="none" strike="noStrike" baseline="0" dirty="0" smtClean="0">
                <a:latin typeface="Times New Roman"/>
                <a:ea typeface="华文新魏"/>
              </a:rPr>
              <a:t>，打开系统的设备管理器，如图</a:t>
            </a:r>
            <a:r>
              <a:rPr lang="en-US" altLang="zh-CN" b="0" i="0" u="none" strike="noStrike" baseline="0" dirty="0" smtClean="0">
                <a:latin typeface="Times New Roman"/>
                <a:ea typeface="华文新魏"/>
              </a:rPr>
              <a:t>15.13</a:t>
            </a:r>
            <a:r>
              <a:rPr lang="zh-CN" altLang="en-US" b="0" i="0" u="none" strike="noStrike" baseline="0" dirty="0" smtClean="0">
                <a:latin typeface="Times New Roman"/>
                <a:ea typeface="华文新魏"/>
              </a:rPr>
              <a:t>，可以到串口</a:t>
            </a:r>
            <a:r>
              <a:rPr lang="en-US" altLang="zh-CN" b="0" i="0" u="none" strike="noStrike" baseline="0" dirty="0" err="1" smtClean="0">
                <a:latin typeface="Times New Roman"/>
                <a:ea typeface="华文新魏"/>
              </a:rPr>
              <a:t>COM5</a:t>
            </a:r>
            <a:r>
              <a:rPr lang="zh-CN" altLang="en-US" b="0" i="0" u="none" strike="noStrike" baseline="0" dirty="0" smtClean="0">
                <a:latin typeface="Times New Roman"/>
                <a:ea typeface="华文新魏"/>
              </a:rPr>
              <a:t>，说明</a:t>
            </a:r>
            <a:r>
              <a:rPr lang="en-US" altLang="zh-CN" b="0" i="0" u="none" strike="noStrike" baseline="0" dirty="0" smtClean="0">
                <a:latin typeface="Times New Roman"/>
                <a:ea typeface="华文新魏"/>
              </a:rPr>
              <a:t>PC</a:t>
            </a:r>
            <a:r>
              <a:rPr lang="zh-CN" altLang="en-US" b="0" i="0" u="none" strike="noStrike" baseline="0" dirty="0" smtClean="0">
                <a:latin typeface="Times New Roman"/>
                <a:ea typeface="华文新魏"/>
              </a:rPr>
              <a:t>和短信猫连接成功。</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05253011"/>
              </p:ext>
            </p:extLst>
          </p:nvPr>
        </p:nvGraphicFramePr>
        <p:xfrm>
          <a:off x="1248262" y="1484784"/>
          <a:ext cx="6564098" cy="2304256"/>
        </p:xfrm>
        <a:graphic>
          <a:graphicData uri="http://schemas.openxmlformats.org/presentationml/2006/ole">
            <mc:AlternateContent xmlns:mc="http://schemas.openxmlformats.org/markup-compatibility/2006">
              <mc:Choice xmlns:v="urn:schemas-microsoft-com:vml" Requires="v">
                <p:oleObj spid="_x0000_s12293" name="Visio" r:id="rId3" imgW="5152469" imgH="1799887" progId="Visio.Drawing.11">
                  <p:embed/>
                </p:oleObj>
              </mc:Choice>
              <mc:Fallback>
                <p:oleObj name="Visio" r:id="rId3" imgW="5152469" imgH="17998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262" y="1484784"/>
                        <a:ext cx="6564098" cy="2304256"/>
                      </a:xfrm>
                      <a:prstGeom prst="rect">
                        <a:avLst/>
                      </a:prstGeom>
                      <a:noFill/>
                    </p:spPr>
                  </p:pic>
                </p:oleObj>
              </mc:Fallback>
            </mc:AlternateContent>
          </a:graphicData>
        </a:graphic>
      </p:graphicFrame>
    </p:spTree>
    <p:extLst>
      <p:ext uri="{BB962C8B-B14F-4D97-AF65-F5344CB8AC3E}">
        <p14:creationId xmlns:p14="http://schemas.microsoft.com/office/powerpoint/2010/main" val="2866472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15.13</a:t>
            </a:r>
            <a:r>
              <a:rPr lang="zh-CN" altLang="en-US" b="0" i="0" u="none" strike="noStrike" kern="1800" baseline="0" smtClean="0">
                <a:latin typeface="Times New Roman"/>
                <a:ea typeface="楷体"/>
              </a:rPr>
              <a:t>  设备管理器</a:t>
            </a:r>
          </a:p>
        </p:txBody>
      </p:sp>
      <p:sp>
        <p:nvSpPr>
          <p:cNvPr id="3" name="文本占位符 2"/>
          <p:cNvSpPr>
            <a:spLocks noGrp="1"/>
          </p:cNvSpPr>
          <p:nvPr>
            <p:ph type="body" idx="1"/>
          </p:nvPr>
        </p:nvSpPr>
        <p:spPr>
          <a:xfrm>
            <a:off x="4860032" y="1600200"/>
            <a:ext cx="3970784" cy="4925144"/>
          </a:xfrm>
        </p:spPr>
        <p:txBody>
          <a:bodyPr/>
          <a:lstStyle/>
          <a:p>
            <a:pPr marR="0" lvl="0" rtl="0"/>
            <a:r>
              <a:rPr lang="zh-CN" altLang="en-US" b="0" i="0" u="none" strike="noStrike" baseline="0" dirty="0" smtClean="0">
                <a:latin typeface="Times New Roman"/>
              </a:rPr>
              <a:t>注意：不同的系统需要选择不同的驱动程序，目前知道</a:t>
            </a:r>
            <a:r>
              <a:rPr lang="en-US" altLang="zh-CN" b="0" i="0" u="none" strike="noStrike" baseline="0" dirty="0" smtClean="0">
                <a:latin typeface="Times New Roman"/>
              </a:rPr>
              <a:t>Windows XP</a:t>
            </a:r>
            <a:r>
              <a:rPr lang="zh-CN" altLang="en-US" b="0" i="0" u="none" strike="noStrike" baseline="0" dirty="0" smtClean="0">
                <a:latin typeface="Times New Roman"/>
              </a:rPr>
              <a:t>和</a:t>
            </a:r>
            <a:r>
              <a:rPr lang="en-US" altLang="zh-CN" b="0" i="0" u="none" strike="noStrike" baseline="0" dirty="0" smtClean="0">
                <a:latin typeface="Times New Roman"/>
              </a:rPr>
              <a:t>Windows 7</a:t>
            </a:r>
            <a:r>
              <a:rPr lang="zh-CN" altLang="en-US" b="0" i="0" u="none" strike="noStrike" baseline="0" dirty="0" smtClean="0">
                <a:latin typeface="Times New Roman"/>
              </a:rPr>
              <a:t>所需的驱动是不一样的，倒是</a:t>
            </a:r>
            <a:r>
              <a:rPr lang="en-US" altLang="zh-CN" b="0" i="0" u="none" strike="noStrike" baseline="0" dirty="0" smtClean="0">
                <a:latin typeface="Times New Roman"/>
              </a:rPr>
              <a:t>Windows Vista</a:t>
            </a:r>
            <a:r>
              <a:rPr lang="zh-CN" altLang="en-US" b="0" i="0" u="none" strike="noStrike" baseline="0" dirty="0" smtClean="0">
                <a:latin typeface="Times New Roman"/>
              </a:rPr>
              <a:t>和</a:t>
            </a:r>
            <a:r>
              <a:rPr lang="en-US" altLang="zh-CN" b="0" i="0" u="none" strike="noStrike" baseline="0" dirty="0" smtClean="0">
                <a:latin typeface="Times New Roman"/>
              </a:rPr>
              <a:t>Windows 7</a:t>
            </a:r>
            <a:r>
              <a:rPr lang="zh-CN" altLang="en-US" b="0" i="0" u="none" strike="noStrike" baseline="0" dirty="0" smtClean="0">
                <a:latin typeface="Times New Roman"/>
              </a:rPr>
              <a:t>驱动相同。</a:t>
            </a:r>
            <a:endParaRPr lang="zh-CN" altLang="en-US" b="0" i="0" u="none" strike="noStrike" baseline="0" dirty="0" smtClean="0">
              <a:solidFill>
                <a:srgbClr val="FF0000"/>
              </a:solidFill>
              <a:latin typeface="Times New Roman"/>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209902177"/>
              </p:ext>
            </p:extLst>
          </p:nvPr>
        </p:nvGraphicFramePr>
        <p:xfrm>
          <a:off x="1043608" y="1381125"/>
          <a:ext cx="3528392" cy="4958198"/>
        </p:xfrm>
        <a:graphic>
          <a:graphicData uri="http://schemas.openxmlformats.org/presentationml/2006/ole">
            <mc:AlternateContent xmlns:mc="http://schemas.openxmlformats.org/markup-compatibility/2006">
              <mc:Choice xmlns:v="urn:schemas-microsoft-com:vml" Requires="v">
                <p:oleObj spid="_x0000_s13317" name="Visio" r:id="rId3" imgW="3647620" imgH="5114317" progId="Visio.Drawing.11">
                  <p:embed/>
                </p:oleObj>
              </mc:Choice>
              <mc:Fallback>
                <p:oleObj name="Visio" r:id="rId3" imgW="3647620" imgH="51143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381125"/>
                        <a:ext cx="3528392" cy="4958198"/>
                      </a:xfrm>
                      <a:prstGeom prst="rect">
                        <a:avLst/>
                      </a:prstGeom>
                      <a:noFill/>
                    </p:spPr>
                  </p:pic>
                </p:oleObj>
              </mc:Fallback>
            </mc:AlternateContent>
          </a:graphicData>
        </a:graphic>
      </p:graphicFrame>
    </p:spTree>
    <p:extLst>
      <p:ext uri="{BB962C8B-B14F-4D97-AF65-F5344CB8AC3E}">
        <p14:creationId xmlns:p14="http://schemas.microsoft.com/office/powerpoint/2010/main" val="16886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15.3  </a:t>
            </a:r>
            <a:r>
              <a:rPr lang="zh-CN" altLang="en-US" b="0" i="0" u="none" strike="noStrike" kern="1800" baseline="0" smtClean="0">
                <a:latin typeface="Times New Roman"/>
                <a:ea typeface="楷体"/>
              </a:rPr>
              <a:t>相关</a:t>
            </a:r>
            <a:r>
              <a:rPr lang="en-US" altLang="zh-CN" b="0" i="0" u="none" strike="noStrike" kern="1800" baseline="0" smtClean="0">
                <a:latin typeface="Times New Roman"/>
                <a:ea typeface="楷体"/>
              </a:rPr>
              <a:t>AT</a:t>
            </a:r>
            <a:r>
              <a:rPr lang="zh-CN" altLang="en-US" b="0" i="0" u="none" strike="noStrike" kern="1800" baseline="0" smtClean="0">
                <a:latin typeface="Times New Roman"/>
                <a:ea typeface="楷体"/>
              </a:rPr>
              <a:t>指令介绍</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本章在前面的小节中，已经向读者讲解了短信猫的相关硬件以及这些硬件的连接等。读者真正操作短信猫，还需要向其发送相应的指令，这些指令称为“</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指令”。在本节中，将向读者讲解短信猫中相应功能的</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指令代码。</a:t>
            </a:r>
          </a:p>
        </p:txBody>
      </p:sp>
    </p:spTree>
    <p:extLst>
      <p:ext uri="{BB962C8B-B14F-4D97-AF65-F5344CB8AC3E}">
        <p14:creationId xmlns:p14="http://schemas.microsoft.com/office/powerpoint/2010/main" val="857097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15.3.1  AT</a:t>
            </a:r>
            <a:r>
              <a:rPr lang="zh-CN" altLang="en-US" b="0" i="0" u="none" strike="noStrike" kern="1800" baseline="0" smtClean="0">
                <a:latin typeface="Times New Roman"/>
                <a:ea typeface="楷体"/>
              </a:rPr>
              <a:t>指令介绍</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指令是指计算机向其附加的硬件设备发送的相关功能命令，或者是计算机所带的硬件。例如，硬盘读写操作命令等。</a:t>
            </a:r>
          </a:p>
          <a:p>
            <a:pPr marR="0" lvl="0" rtl="0"/>
            <a:r>
              <a:rPr lang="zh-CN" altLang="en-US" b="0" i="0" u="none" strike="noStrike" baseline="0" smtClean="0">
                <a:latin typeface="Times New Roman"/>
                <a:ea typeface="华文新魏"/>
              </a:rPr>
              <a:t>通常情况下，读者可以通过选择“开始”</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“运行”命令，打开计算机中的“运行”对话框，并在文本框中输入</a:t>
            </a:r>
            <a:r>
              <a:rPr lang="en-US" altLang="zh-CN" b="0" i="0" u="none" strike="noStrike" baseline="0" smtClean="0">
                <a:latin typeface="Times New Roman"/>
                <a:ea typeface="华文新魏"/>
              </a:rPr>
              <a:t>cmd</a:t>
            </a:r>
            <a:r>
              <a:rPr lang="zh-CN" altLang="en-US" b="0" i="0" u="none" strike="noStrike" baseline="0" smtClean="0">
                <a:latin typeface="Times New Roman"/>
                <a:ea typeface="华文新魏"/>
              </a:rPr>
              <a:t>，单击“确定”按钮，打开命令运行对话框，如图</a:t>
            </a:r>
            <a:r>
              <a:rPr lang="en-US" altLang="zh-CN" b="0" i="0" u="none" strike="noStrike" baseline="0" smtClean="0">
                <a:latin typeface="Times New Roman"/>
                <a:ea typeface="华文新魏"/>
              </a:rPr>
              <a:t>15.14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943012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15.14</a:t>
            </a:r>
            <a:r>
              <a:rPr lang="zh-CN" altLang="en-US" b="0" i="0" u="none" strike="noStrike" kern="1800" baseline="0" smtClean="0">
                <a:latin typeface="Times New Roman"/>
                <a:ea typeface="楷体"/>
              </a:rPr>
              <a:t>  命令运行对话框</a:t>
            </a:r>
          </a:p>
        </p:txBody>
      </p:sp>
      <p:sp>
        <p:nvSpPr>
          <p:cNvPr id="3" name="文本占位符 2"/>
          <p:cNvSpPr>
            <a:spLocks noGrp="1"/>
          </p:cNvSpPr>
          <p:nvPr>
            <p:ph type="body" idx="1"/>
          </p:nvPr>
        </p:nvSpPr>
        <p:spPr>
          <a:xfrm>
            <a:off x="251520" y="3645024"/>
            <a:ext cx="8579296" cy="2880320"/>
          </a:xfrm>
        </p:spPr>
        <p:txBody>
          <a:bodyPr/>
          <a:lstStyle/>
          <a:p>
            <a:pPr marR="0" lvl="0" rtl="0"/>
            <a:r>
              <a:rPr lang="zh-CN" altLang="en-US" b="0" i="0" u="none" strike="noStrike" baseline="0" dirty="0" smtClean="0">
                <a:latin typeface="Times New Roman"/>
                <a:ea typeface="华文新魏"/>
              </a:rPr>
              <a:t>读者在该窗口的光标处输入“</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空格</a:t>
            </a:r>
            <a:r>
              <a:rPr lang="en-US" altLang="zh-CN" b="0" i="0" u="none" strike="noStrike" baseline="0" dirty="0" smtClean="0">
                <a:latin typeface="Times New Roman"/>
                <a:ea typeface="华文新魏"/>
              </a:rPr>
              <a:t>+R</a:t>
            </a:r>
            <a:r>
              <a:rPr lang="zh-CN" altLang="en-US" b="0" i="0" u="none" strike="noStrike" baseline="0" dirty="0" smtClean="0">
                <a:latin typeface="Times New Roman"/>
                <a:ea typeface="华文新魏"/>
              </a:rPr>
              <a:t>”，即可阅读</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指令的相关帮助信息，如图</a:t>
            </a:r>
            <a:r>
              <a:rPr lang="en-US" altLang="zh-CN" b="0" i="0" u="none" strike="noStrike" baseline="0" dirty="0" smtClean="0">
                <a:latin typeface="Times New Roman"/>
                <a:ea typeface="华文新魏"/>
              </a:rPr>
              <a:t>15.15</a:t>
            </a:r>
            <a:r>
              <a:rPr lang="zh-CN" altLang="en-US" b="0" i="0" u="none" strike="noStrike" baseline="0" dirty="0" smtClean="0">
                <a:latin typeface="Times New Roman"/>
                <a:ea typeface="华文新魏"/>
              </a:rPr>
              <a:t>所示。</a:t>
            </a:r>
          </a:p>
        </p:txBody>
      </p:sp>
      <p:pic>
        <p:nvPicPr>
          <p:cNvPr id="14338" name="Picture 2" descr="SNAGHTMLb9dc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65932"/>
            <a:ext cx="5527696" cy="166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26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计算机可以通过串口或</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通过专用的连接线连接短信猫，通过一系列的指令，实现与短信猫的数据通信。例如，收发短信、拨打电话以及收发传真等。只是在本章实例中，仅需要使用其发短信的功能即可。所以，读者若想使用其他功能只要学会相关指令即可。</a:t>
            </a:r>
          </a:p>
          <a:p>
            <a:pPr marR="0" lvl="0" rtl="0"/>
            <a:r>
              <a:rPr lang="zh-CN" altLang="en-US" b="0" i="0" u="none" strike="noStrike" baseline="0" smtClean="0">
                <a:latin typeface="Times New Roman"/>
                <a:ea typeface="华文新魏"/>
              </a:rPr>
              <a:t>短信猫与手机最大的区别，在于手机有自带的屏幕、键盘和应用软件。而短信猫则需要读者根据其二次开发接口对其进行相关的驱动和控制。当前，读者在实际开发中所使用的短信猫，其外型结构有很多种，但是其核心技术都是一样的，如图</a:t>
            </a:r>
            <a:r>
              <a:rPr lang="en-US" altLang="zh-CN" b="0" i="0" u="none" strike="noStrike" baseline="0" smtClean="0">
                <a:latin typeface="Times New Roman"/>
                <a:ea typeface="华文新魏"/>
              </a:rPr>
              <a:t>15.1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637442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15.15</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AT</a:t>
            </a:r>
            <a:r>
              <a:rPr lang="zh-CN" altLang="en-US" b="0" i="0" u="none" strike="noStrike" kern="1800" baseline="0" smtClean="0">
                <a:latin typeface="Times New Roman"/>
                <a:ea typeface="楷体"/>
              </a:rPr>
              <a:t>指令的相关帮助信息</a:t>
            </a:r>
          </a:p>
        </p:txBody>
      </p:sp>
      <p:sp>
        <p:nvSpPr>
          <p:cNvPr id="3" name="文本占位符 2"/>
          <p:cNvSpPr>
            <a:spLocks noGrp="1"/>
          </p:cNvSpPr>
          <p:nvPr>
            <p:ph type="body" idx="1"/>
          </p:nvPr>
        </p:nvSpPr>
        <p:spPr>
          <a:xfrm>
            <a:off x="4572000" y="1600200"/>
            <a:ext cx="4258816" cy="4925144"/>
          </a:xfrm>
        </p:spPr>
        <p:txBody>
          <a:bodyPr/>
          <a:lstStyle/>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指令几乎被所有的计算机及其辅助硬件所支持，并且通过</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指令可以利用计算机向任何一种硬件发送相应的</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指令以实现相应的功能。</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97118690"/>
              </p:ext>
            </p:extLst>
          </p:nvPr>
        </p:nvGraphicFramePr>
        <p:xfrm>
          <a:off x="611560" y="1628800"/>
          <a:ext cx="3960440" cy="4160126"/>
        </p:xfrm>
        <a:graphic>
          <a:graphicData uri="http://schemas.openxmlformats.org/presentationml/2006/ole">
            <mc:AlternateContent xmlns:mc="http://schemas.openxmlformats.org/markup-compatibility/2006">
              <mc:Choice xmlns:v="urn:schemas-microsoft-com:vml" Requires="v">
                <p:oleObj spid="_x0000_s15365" name="Visio" r:id="rId3" imgW="5657142" imgH="5942789" progId="Visio.Drawing.11">
                  <p:embed/>
                </p:oleObj>
              </mc:Choice>
              <mc:Fallback>
                <p:oleObj name="Visio" r:id="rId3" imgW="5657142" imgH="594278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628800"/>
                        <a:ext cx="3960440" cy="4160126"/>
                      </a:xfrm>
                      <a:prstGeom prst="rect">
                        <a:avLst/>
                      </a:prstGeom>
                      <a:noFill/>
                    </p:spPr>
                  </p:pic>
                </p:oleObj>
              </mc:Fallback>
            </mc:AlternateContent>
          </a:graphicData>
        </a:graphic>
      </p:graphicFrame>
    </p:spTree>
    <p:extLst>
      <p:ext uri="{BB962C8B-B14F-4D97-AF65-F5344CB8AC3E}">
        <p14:creationId xmlns:p14="http://schemas.microsoft.com/office/powerpoint/2010/main" val="285068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15.3.2  AT</a:t>
            </a:r>
            <a:r>
              <a:rPr lang="zh-CN" altLang="en-US" b="0" i="0" u="none" strike="noStrike" kern="1800" baseline="0" smtClean="0">
                <a:latin typeface="Times New Roman"/>
                <a:ea typeface="楷体"/>
              </a:rPr>
              <a:t>指令</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dirty="0" smtClean="0">
                <a:latin typeface="Times New Roman"/>
                <a:ea typeface="华文新魏"/>
              </a:rPr>
              <a:t>在前面一节中，向读者大致介绍了</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指令的定义、作用及其发送方式等。为了使读者加深对</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指令的理解以及使用，在本节中将以表格的方式向读者介绍常用的</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指令及其功能含义，可以查看附录一。</a:t>
            </a:r>
          </a:p>
          <a:p>
            <a:pPr marR="0" lvl="0" rtl="0"/>
            <a:r>
              <a:rPr lang="zh-CN" altLang="en-US" b="0" i="0" u="none" strike="noStrike" baseline="0" dirty="0" smtClean="0">
                <a:latin typeface="Times New Roman"/>
                <a:ea typeface="华文新魏"/>
              </a:rPr>
              <a:t>一般情况下，读者可以方便地使用这些</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指令直接操作计算机辅助硬件设备等。例如</a:t>
            </a:r>
            <a:r>
              <a:rPr lang="en-US" altLang="zh-CN" b="0" i="0" u="none" strike="noStrike" baseline="0" dirty="0" smtClean="0">
                <a:latin typeface="Times New Roman"/>
                <a:ea typeface="华文新魏"/>
              </a:rPr>
              <a:t>15.1.3</a:t>
            </a:r>
            <a:r>
              <a:rPr lang="zh-CN" altLang="en-US" b="0" i="0" u="none" strike="noStrike" baseline="0" dirty="0" smtClean="0">
                <a:latin typeface="Times New Roman"/>
                <a:ea typeface="华文新魏"/>
              </a:rPr>
              <a:t>所讲示例，读者向短信猫发送</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指令，以获取</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卡的序列号，当短信猫接收到该指令以后，会将</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卡的序列号返回。这样，读者程序便可以从串口等数据缓冲区中读取这一数据并显示即可。</a:t>
            </a:r>
          </a:p>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读者实际使用</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指令时，需要结合实际硬件生产商的相关说明文档进行指令的格式化。这是因为不同的硬件生产商可能会有不同的</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指令格式。但是，这些</a:t>
            </a:r>
            <a:r>
              <a:rPr lang="en-US" altLang="zh-CN" b="0" i="0" u="none" strike="noStrike" baseline="0" dirty="0" smtClean="0">
                <a:latin typeface="Times New Roman"/>
                <a:ea typeface="华文新魏"/>
                <a:sym typeface="Wingdings"/>
              </a:rPr>
              <a:t>AT</a:t>
            </a:r>
            <a:r>
              <a:rPr lang="zh-CN" altLang="en-US" b="0" i="0" u="none" strike="noStrike" baseline="0" dirty="0" smtClean="0">
                <a:latin typeface="Times New Roman"/>
                <a:ea typeface="华文新魏"/>
                <a:sym typeface="Wingdings"/>
              </a:rPr>
              <a:t>指令格式大体上是一样的。</a:t>
            </a:r>
          </a:p>
        </p:txBody>
      </p:sp>
    </p:spTree>
    <p:extLst>
      <p:ext uri="{BB962C8B-B14F-4D97-AF65-F5344CB8AC3E}">
        <p14:creationId xmlns:p14="http://schemas.microsoft.com/office/powerpoint/2010/main" val="2702676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15.4  </a:t>
            </a:r>
            <a:r>
              <a:rPr lang="zh-CN" altLang="en-US" b="0" i="0" u="none" strike="noStrike" kern="1800" baseline="0" smtClean="0">
                <a:latin typeface="Times New Roman"/>
                <a:ea typeface="楷体"/>
              </a:rPr>
              <a:t>短信发送规则</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短信猫有三种方式发送和接收</a:t>
            </a:r>
            <a:r>
              <a:rPr lang="en-US" altLang="zh-CN" b="0" i="0" u="none" strike="noStrike" baseline="0" smtClean="0">
                <a:latin typeface="Times New Roman"/>
                <a:ea typeface="华文新魏"/>
              </a:rPr>
              <a:t>SMS</a:t>
            </a:r>
            <a:r>
              <a:rPr lang="zh-CN" altLang="en-US" b="0" i="0" u="none" strike="noStrike" baseline="0" smtClean="0">
                <a:latin typeface="Times New Roman"/>
                <a:ea typeface="华文新魏"/>
              </a:rPr>
              <a:t>信息：</a:t>
            </a:r>
            <a:r>
              <a:rPr lang="en-US" altLang="zh-CN" b="0" i="0" u="none" strike="noStrike" baseline="0" smtClean="0">
                <a:latin typeface="Times New Roman"/>
                <a:ea typeface="华文新魏"/>
              </a:rPr>
              <a:t>Block Mode, Text Mode</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PDU Mode</a:t>
            </a:r>
            <a:r>
              <a:rPr lang="zh-CN" altLang="en-US" b="0" i="0" u="none" strike="noStrike" baseline="0" smtClean="0">
                <a:latin typeface="Times New Roman"/>
                <a:ea typeface="华文新魏"/>
              </a:rPr>
              <a:t>。其中</a:t>
            </a:r>
            <a:r>
              <a:rPr lang="en-US" altLang="zh-CN" b="0" i="0" u="none" strike="noStrike" baseline="0" smtClean="0">
                <a:latin typeface="Times New Roman"/>
                <a:ea typeface="华文新魏"/>
              </a:rPr>
              <a:t>PDU Mode</a:t>
            </a:r>
            <a:r>
              <a:rPr lang="zh-CN" altLang="en-US" b="0" i="0" u="none" strike="noStrike" baseline="0" smtClean="0">
                <a:latin typeface="Times New Roman"/>
                <a:ea typeface="华文新魏"/>
              </a:rPr>
              <a:t>被所有手机支持，可以使用任何字符集，这也是手机默认的编码方式。</a:t>
            </a:r>
            <a:endParaRPr lang="zh-CN" altLang="en-US" b="0" i="0" u="none" strike="noStrike" baseline="0" smtClean="0">
              <a:solidFill>
                <a:srgbClr val="FF0000"/>
              </a:solidFill>
              <a:latin typeface="Times New Roman"/>
              <a:ea typeface="华文新魏"/>
            </a:endParaRPr>
          </a:p>
        </p:txBody>
      </p:sp>
    </p:spTree>
    <p:extLst>
      <p:ext uri="{BB962C8B-B14F-4D97-AF65-F5344CB8AC3E}">
        <p14:creationId xmlns:p14="http://schemas.microsoft.com/office/powerpoint/2010/main" val="3703559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15.4.1</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Text</a:t>
            </a:r>
            <a:r>
              <a:rPr lang="zh-CN" altLang="en-US" b="0" i="0" u="none" strike="noStrike" kern="1800" baseline="0" smtClean="0">
                <a:latin typeface="Times New Roman"/>
                <a:ea typeface="楷体"/>
              </a:rPr>
              <a:t>模式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使用</a:t>
            </a:r>
            <a:r>
              <a:rPr lang="en-US" altLang="zh-CN" b="0" i="0" u="none" strike="noStrike" baseline="0" smtClean="0">
                <a:latin typeface="Times New Roman"/>
                <a:ea typeface="华文新魏"/>
              </a:rPr>
              <a:t>Text</a:t>
            </a:r>
            <a:r>
              <a:rPr lang="zh-CN" altLang="en-US" b="0" i="0" u="none" strike="noStrike" baseline="0" smtClean="0">
                <a:latin typeface="Times New Roman"/>
                <a:ea typeface="华文新魏"/>
              </a:rPr>
              <a:t>模式收发短信的代码很简单，实现起来也十分容易，这种模式即支持英文也支持中文短信的发送</a:t>
            </a:r>
            <a:r>
              <a:rPr lang="zh-CN" altLang="en-US" b="0" i="0" u="none" strike="noStrike" baseline="0" smtClean="0">
                <a:solidFill>
                  <a:srgbClr val="FF0000"/>
                </a:solidFill>
                <a:latin typeface="Times New Roman"/>
                <a:ea typeface="华文新魏"/>
              </a:rPr>
              <a:t>。</a:t>
            </a:r>
          </a:p>
        </p:txBody>
      </p:sp>
    </p:spTree>
    <p:extLst>
      <p:ext uri="{BB962C8B-B14F-4D97-AF65-F5344CB8AC3E}">
        <p14:creationId xmlns:p14="http://schemas.microsoft.com/office/powerpoint/2010/main" val="3732098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15.4.2</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PDU</a:t>
            </a:r>
            <a:r>
              <a:rPr lang="zh-CN" altLang="en-US" b="0" i="0" u="none" strike="noStrike" kern="1800" baseline="0" smtClean="0">
                <a:latin typeface="Times New Roman"/>
                <a:ea typeface="楷体"/>
              </a:rPr>
              <a:t>模式</a:t>
            </a: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a:ea typeface="华文新魏"/>
              </a:rPr>
              <a:t>PDU(Protocol Data Unit</a:t>
            </a:r>
            <a:r>
              <a:rPr lang="zh-CN" altLang="en-US" b="0" i="0" u="none" strike="noStrike" baseline="0" smtClean="0">
                <a:latin typeface="Times New Roman"/>
                <a:ea typeface="华文新魏"/>
              </a:rPr>
              <a:t>，协议数据单元</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模式，支持中文短信，也能发送英文短信。</a:t>
            </a:r>
            <a:r>
              <a:rPr lang="en-US" altLang="zh-CN" b="0" i="0" u="none" strike="noStrike" baseline="0" smtClean="0">
                <a:latin typeface="Times New Roman"/>
                <a:ea typeface="华文新魏"/>
              </a:rPr>
              <a:t>PDU</a:t>
            </a:r>
            <a:r>
              <a:rPr lang="zh-CN" altLang="en-US" b="0" i="0" u="none" strike="noStrike" baseline="0" smtClean="0">
                <a:latin typeface="Times New Roman"/>
                <a:ea typeface="华文新魏"/>
              </a:rPr>
              <a:t>模式收发短信可以使用</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种编码：</a:t>
            </a:r>
            <a:r>
              <a:rPr lang="en-US" altLang="zh-CN" b="0" i="0" u="none" strike="noStrike" baseline="0" smtClean="0">
                <a:latin typeface="Times New Roman"/>
                <a:ea typeface="华文新魏"/>
              </a:rPr>
              <a:t>7-bit</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8-bit</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UCS2</a:t>
            </a:r>
            <a:r>
              <a:rPr lang="zh-CN" altLang="en-US" b="0" i="0" u="none" strike="noStrike" baseline="0" smtClean="0">
                <a:latin typeface="Times New Roman"/>
                <a:ea typeface="华文新魏"/>
              </a:rPr>
              <a:t>编码。</a:t>
            </a:r>
          </a:p>
          <a:p>
            <a:pPr marR="0" lvl="0" rtl="0"/>
            <a:r>
              <a:rPr lang="en-US" altLang="zh-CN" b="0" i="0" u="none" strike="noStrike" baseline="0" smtClean="0">
                <a:latin typeface="Times New Roman"/>
                <a:ea typeface="华文新魏"/>
              </a:rPr>
              <a:t>7-bit</a:t>
            </a:r>
            <a:r>
              <a:rPr lang="zh-CN" altLang="en-US" b="0" i="0" u="none" strike="noStrike" baseline="0" smtClean="0">
                <a:latin typeface="Times New Roman"/>
                <a:ea typeface="华文新魏"/>
              </a:rPr>
              <a:t>编码用于发送普通的</a:t>
            </a:r>
            <a:r>
              <a:rPr lang="en-US" altLang="zh-CN" b="0" i="0" u="none" strike="noStrike" baseline="0" smtClean="0">
                <a:latin typeface="Times New Roman"/>
                <a:ea typeface="华文新魏"/>
              </a:rPr>
              <a:t>ASCII</a:t>
            </a:r>
            <a:r>
              <a:rPr lang="zh-CN" altLang="en-US" b="0" i="0" u="none" strike="noStrike" baseline="0" smtClean="0">
                <a:latin typeface="Times New Roman"/>
                <a:ea typeface="华文新魏"/>
              </a:rPr>
              <a:t>字符；</a:t>
            </a:r>
            <a:r>
              <a:rPr lang="en-US" altLang="zh-CN" b="0" i="0" u="none" strike="noStrike" baseline="0" smtClean="0">
                <a:latin typeface="Times New Roman"/>
                <a:ea typeface="华文新魏"/>
              </a:rPr>
              <a:t>8-bit</a:t>
            </a:r>
            <a:r>
              <a:rPr lang="zh-CN" altLang="en-US" b="0" i="0" u="none" strike="noStrike" baseline="0" smtClean="0">
                <a:latin typeface="Times New Roman"/>
                <a:ea typeface="华文新魏"/>
              </a:rPr>
              <a:t>编码通常用于发送数据消息，比如图片和铃声等；</a:t>
            </a:r>
            <a:r>
              <a:rPr lang="en-US" altLang="zh-CN" b="0" i="0" u="none" strike="noStrike" baseline="0" smtClean="0">
                <a:latin typeface="Times New Roman"/>
                <a:ea typeface="华文新魏"/>
              </a:rPr>
              <a:t>UCS2</a:t>
            </a:r>
            <a:r>
              <a:rPr lang="zh-CN" altLang="en-US" b="0" i="0" u="none" strike="noStrike" baseline="0" smtClean="0">
                <a:latin typeface="Times New Roman"/>
                <a:ea typeface="华文新魏"/>
              </a:rPr>
              <a:t>编码用于发送</a:t>
            </a:r>
            <a:r>
              <a:rPr lang="en-US" altLang="zh-CN" b="0" i="0" u="none" strike="noStrike" baseline="0" smtClean="0">
                <a:latin typeface="Times New Roman"/>
                <a:ea typeface="华文新魏"/>
              </a:rPr>
              <a:t>Unicode</a:t>
            </a:r>
            <a:r>
              <a:rPr lang="zh-CN" altLang="en-US" b="0" i="0" u="none" strike="noStrike" baseline="0" smtClean="0">
                <a:latin typeface="Times New Roman"/>
                <a:ea typeface="华文新魏"/>
              </a:rPr>
              <a:t>字符。在这三种编码方式下，</a:t>
            </a:r>
            <a:r>
              <a:rPr lang="en-US" altLang="zh-CN" b="0" i="0" u="none" strike="noStrike" baseline="0" smtClean="0">
                <a:latin typeface="Times New Roman"/>
                <a:ea typeface="华文新魏"/>
              </a:rPr>
              <a:t>PDU</a:t>
            </a:r>
            <a:r>
              <a:rPr lang="zh-CN" altLang="en-US" b="0" i="0" u="none" strike="noStrike" baseline="0" smtClean="0">
                <a:latin typeface="Times New Roman"/>
                <a:ea typeface="华文新魏"/>
              </a:rPr>
              <a:t>串的用户信息段最大容量分别是</a:t>
            </a:r>
            <a:r>
              <a:rPr lang="en-US" altLang="zh-CN" b="0" i="0" u="none" strike="noStrike" baseline="0" smtClean="0">
                <a:latin typeface="Times New Roman"/>
                <a:ea typeface="华文新魏"/>
              </a:rPr>
              <a:t>160</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140</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70</a:t>
            </a:r>
            <a:r>
              <a:rPr lang="zh-CN" altLang="en-US" b="0" i="0" u="none" strike="noStrike" baseline="0" smtClean="0">
                <a:latin typeface="Times New Roman"/>
                <a:ea typeface="华文新魏"/>
              </a:rPr>
              <a:t>。这里，将一个英文字母、一个汉字和一个数据字节都视为一个字符。总之最多放</a:t>
            </a:r>
            <a:r>
              <a:rPr lang="en-US" altLang="zh-CN" b="0" i="0" u="none" strike="noStrike" baseline="0" smtClean="0">
                <a:latin typeface="Times New Roman"/>
                <a:ea typeface="华文新魏"/>
              </a:rPr>
              <a:t>140</a:t>
            </a:r>
            <a:r>
              <a:rPr lang="zh-CN" altLang="en-US" b="0" i="0" u="none" strike="noStrike" baseline="0" smtClean="0">
                <a:latin typeface="Times New Roman"/>
                <a:ea typeface="华文新魏"/>
              </a:rPr>
              <a:t>个字节，</a:t>
            </a:r>
            <a:r>
              <a:rPr lang="en-US" altLang="zh-CN" b="0" i="0" u="none" strike="noStrike" baseline="0" smtClean="0">
                <a:latin typeface="Times New Roman"/>
                <a:ea typeface="华文新魏"/>
              </a:rPr>
              <a:t>7-bit</a:t>
            </a:r>
            <a:r>
              <a:rPr lang="zh-CN" altLang="en-US" b="0" i="0" u="none" strike="noStrike" baseline="0" smtClean="0">
                <a:latin typeface="Times New Roman"/>
                <a:ea typeface="华文新魏"/>
              </a:rPr>
              <a:t>编码占不到一个字节，所以放的信息多些，</a:t>
            </a:r>
            <a:r>
              <a:rPr lang="en-US" altLang="zh-CN" b="0" i="0" u="none" strike="noStrike" baseline="0" smtClean="0">
                <a:latin typeface="Times New Roman"/>
                <a:ea typeface="华文新魏"/>
              </a:rPr>
              <a:t>UCS2</a:t>
            </a:r>
            <a:r>
              <a:rPr lang="zh-CN" altLang="en-US" b="0" i="0" u="none" strike="noStrike" baseline="0" smtClean="0">
                <a:latin typeface="Times New Roman"/>
                <a:ea typeface="华文新魏"/>
              </a:rPr>
              <a:t>编码占用</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个字节，所以放的信息减少一半。</a:t>
            </a:r>
          </a:p>
        </p:txBody>
      </p:sp>
    </p:spTree>
    <p:extLst>
      <p:ext uri="{BB962C8B-B14F-4D97-AF65-F5344CB8AC3E}">
        <p14:creationId xmlns:p14="http://schemas.microsoft.com/office/powerpoint/2010/main" val="934430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1.7-bit</a:t>
            </a:r>
            <a:r>
              <a:rPr lang="zh-CN" altLang="en-US" b="0" i="0" u="none" strike="noStrike" kern="1800" baseline="0" smtClean="0">
                <a:latin typeface="Times New Roman"/>
                <a:ea typeface="楷体"/>
              </a:rPr>
              <a:t>编码</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编码过程如图</a:t>
            </a:r>
            <a:r>
              <a:rPr lang="en-US" altLang="zh-CN" b="0" i="0" u="none" strike="noStrike" baseline="0" smtClean="0">
                <a:latin typeface="Times New Roman"/>
                <a:ea typeface="华文新魏"/>
              </a:rPr>
              <a:t>15.16</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658316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15.16</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7-bit</a:t>
            </a:r>
            <a:r>
              <a:rPr lang="zh-CN" altLang="en-US" b="0" i="0" u="none" strike="noStrike" kern="1800" baseline="0" smtClean="0">
                <a:latin typeface="Times New Roman"/>
                <a:ea typeface="楷体"/>
              </a:rPr>
              <a:t>编码过程</a:t>
            </a:r>
          </a:p>
        </p:txBody>
      </p:sp>
      <p:sp>
        <p:nvSpPr>
          <p:cNvPr id="3" name="文本占位符 2"/>
          <p:cNvSpPr>
            <a:spLocks noGrp="1"/>
          </p:cNvSpPr>
          <p:nvPr>
            <p:ph type="body" idx="1"/>
          </p:nvPr>
        </p:nvSpPr>
        <p:spPr>
          <a:xfrm>
            <a:off x="251520" y="4365104"/>
            <a:ext cx="8579296" cy="2160240"/>
          </a:xfrm>
        </p:spPr>
        <p:txBody>
          <a:bodyPr/>
          <a:lstStyle/>
          <a:p>
            <a:pPr marR="0" lvl="0" rtl="0"/>
            <a:r>
              <a:rPr lang="en-US" altLang="zh-CN" b="0" i="0" u="none" strike="noStrike" baseline="0" dirty="0" smtClean="0">
                <a:latin typeface="Times New Roman"/>
                <a:ea typeface="华文新魏"/>
              </a:rPr>
              <a:t>ASCII</a:t>
            </a:r>
            <a:r>
              <a:rPr lang="zh-CN" altLang="en-US" b="0" i="0" u="none" strike="noStrike" baseline="0" dirty="0" smtClean="0">
                <a:latin typeface="Times New Roman"/>
                <a:ea typeface="华文新魏"/>
              </a:rPr>
              <a:t>码的最高位都是</a:t>
            </a:r>
            <a:r>
              <a:rPr lang="en-US" altLang="zh-CN" b="0" i="0" u="none" strike="noStrike" baseline="0" dirty="0" smtClean="0">
                <a:latin typeface="Times New Roman"/>
                <a:ea typeface="华文新魏"/>
              </a:rPr>
              <a:t>0</a:t>
            </a:r>
            <a:r>
              <a:rPr lang="zh-CN" altLang="en-US" b="0" i="0" u="none" strike="noStrike" baseline="0" dirty="0" smtClean="0">
                <a:latin typeface="Times New Roman"/>
                <a:ea typeface="华文新魏"/>
              </a:rPr>
              <a:t>，去掉后就剩</a:t>
            </a:r>
            <a:r>
              <a:rPr lang="en-US" altLang="zh-CN" b="0" i="0" u="none" strike="noStrike" baseline="0" dirty="0" smtClean="0">
                <a:latin typeface="Times New Roman"/>
                <a:ea typeface="华文新魏"/>
              </a:rPr>
              <a:t>7</a:t>
            </a:r>
            <a:r>
              <a:rPr lang="zh-CN" altLang="en-US" b="0" i="0" u="none" strike="noStrike" baseline="0" dirty="0" smtClean="0">
                <a:latin typeface="Times New Roman"/>
                <a:ea typeface="华文新魏"/>
              </a:rPr>
              <a:t>位，依次将后面字节的后几位补在前面的字节上，重新构成</a:t>
            </a:r>
            <a:r>
              <a:rPr lang="en-US" altLang="zh-CN" b="0" i="0" u="none" strike="noStrike" baseline="0" dirty="0" smtClean="0">
                <a:latin typeface="Times New Roman"/>
                <a:ea typeface="华文新魏"/>
              </a:rPr>
              <a:t>8</a:t>
            </a:r>
            <a:r>
              <a:rPr lang="zh-CN" altLang="en-US" b="0" i="0" u="none" strike="noStrike" baseline="0" dirty="0" smtClean="0">
                <a:latin typeface="Times New Roman"/>
                <a:ea typeface="华文新魏"/>
              </a:rPr>
              <a:t>位的数据，即</a:t>
            </a:r>
            <a:r>
              <a:rPr lang="en-US" altLang="zh-CN" b="0" i="0" u="none" strike="noStrike" baseline="0" dirty="0" smtClean="0">
                <a:latin typeface="Times New Roman"/>
                <a:ea typeface="华文新魏"/>
              </a:rPr>
              <a:t>7-bit</a:t>
            </a:r>
            <a:r>
              <a:rPr lang="zh-CN" altLang="en-US" b="0" i="0" u="none" strike="noStrike" baseline="0" dirty="0" smtClean="0">
                <a:latin typeface="Times New Roman"/>
                <a:ea typeface="华文新魏"/>
              </a:rPr>
              <a:t>编码。</a:t>
            </a:r>
            <a:endParaRPr lang="zh-CN" altLang="en-US" b="0" i="0" u="none" strike="noStrike" baseline="0" dirty="0" smtClean="0">
              <a:solidFill>
                <a:srgbClr val="FF0000"/>
              </a:solidFill>
              <a:latin typeface="Times New Roman"/>
              <a:ea typeface="华文新魏"/>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17978005"/>
              </p:ext>
            </p:extLst>
          </p:nvPr>
        </p:nvGraphicFramePr>
        <p:xfrm>
          <a:off x="1397102" y="1412776"/>
          <a:ext cx="6271242" cy="2880320"/>
        </p:xfrm>
        <a:graphic>
          <a:graphicData uri="http://schemas.openxmlformats.org/presentationml/2006/ole">
            <mc:AlternateContent xmlns:mc="http://schemas.openxmlformats.org/markup-compatibility/2006">
              <mc:Choice xmlns:v="urn:schemas-microsoft-com:vml" Requires="v">
                <p:oleObj spid="_x0000_s16389" name="Visio" r:id="rId3" imgW="6495207" imgH="2980987" progId="Visio.Drawing.11">
                  <p:embed/>
                </p:oleObj>
              </mc:Choice>
              <mc:Fallback>
                <p:oleObj name="Visio" r:id="rId3" imgW="6495207" imgH="29809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102" y="1412776"/>
                        <a:ext cx="6271242" cy="2880320"/>
                      </a:xfrm>
                      <a:prstGeom prst="rect">
                        <a:avLst/>
                      </a:prstGeom>
                      <a:noFill/>
                    </p:spPr>
                  </p:pic>
                </p:oleObj>
              </mc:Fallback>
            </mc:AlternateContent>
          </a:graphicData>
        </a:graphic>
      </p:graphicFrame>
    </p:spTree>
    <p:extLst>
      <p:ext uri="{BB962C8B-B14F-4D97-AF65-F5344CB8AC3E}">
        <p14:creationId xmlns:p14="http://schemas.microsoft.com/office/powerpoint/2010/main" val="394948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2.UCS2</a:t>
            </a:r>
            <a:r>
              <a:rPr lang="zh-CN" altLang="en-US" b="0" i="0" u="none" strike="noStrike" kern="1800" baseline="0" smtClean="0">
                <a:latin typeface="Times New Roman"/>
                <a:ea typeface="楷体"/>
              </a:rPr>
              <a:t>编码</a:t>
            </a:r>
          </a:p>
        </p:txBody>
      </p:sp>
      <p:sp>
        <p:nvSpPr>
          <p:cNvPr id="3" name="文本占位符 2"/>
          <p:cNvSpPr>
            <a:spLocks noGrp="1"/>
          </p:cNvSpPr>
          <p:nvPr>
            <p:ph type="body" idx="1"/>
          </p:nvPr>
        </p:nvSpPr>
        <p:spPr/>
        <p:txBody>
          <a:bodyPr>
            <a:normAutofit fontScale="92500" lnSpcReduction="20000"/>
          </a:bodyPr>
          <a:lstStyle/>
          <a:p>
            <a:pPr marR="0" lvl="0" rtl="0"/>
            <a:r>
              <a:rPr lang="en-US" altLang="zh-CN" b="0" i="0" u="none" strike="noStrike" baseline="0" dirty="0" smtClean="0">
                <a:latin typeface="Times New Roman"/>
                <a:ea typeface="华文新魏"/>
              </a:rPr>
              <a:t>Unicode</a:t>
            </a:r>
            <a:r>
              <a:rPr lang="zh-CN" altLang="en-US" b="0" i="0" u="none" strike="noStrike" baseline="0" dirty="0" smtClean="0">
                <a:latin typeface="Times New Roman"/>
                <a:ea typeface="华文新魏"/>
              </a:rPr>
              <a:t>目前普遍采用的是</a:t>
            </a:r>
            <a:r>
              <a:rPr lang="en-US" altLang="zh-CN" b="0" i="0" u="none" strike="noStrike" baseline="0" dirty="0" err="1" smtClean="0">
                <a:latin typeface="Times New Roman"/>
                <a:ea typeface="华文新魏"/>
              </a:rPr>
              <a:t>UCS2</a:t>
            </a:r>
            <a:r>
              <a:rPr lang="zh-CN" altLang="en-US" b="0" i="0" u="none" strike="noStrike" baseline="0" dirty="0" smtClean="0">
                <a:latin typeface="Times New Roman"/>
                <a:ea typeface="华文新魏"/>
              </a:rPr>
              <a:t>，它用两个字节来编码一个字符，比如汉字“你”的编码是</a:t>
            </a:r>
            <a:r>
              <a:rPr lang="en-US" altLang="zh-CN" b="0" i="0" u="none" strike="noStrike" baseline="0" dirty="0" err="1" smtClean="0">
                <a:latin typeface="Times New Roman"/>
                <a:ea typeface="华文新魏"/>
              </a:rPr>
              <a:t>0x7F60</a:t>
            </a:r>
            <a:r>
              <a:rPr lang="zh-CN" altLang="en-US" b="0" i="0" u="none" strike="noStrike" baseline="0" dirty="0" smtClean="0">
                <a:latin typeface="Times New Roman"/>
                <a:ea typeface="华文新魏"/>
              </a:rPr>
              <a:t>（注意字符编码一般用十六进制来表示，为了与十进制区分，十六进制以</a:t>
            </a:r>
            <a:r>
              <a:rPr lang="en-US" altLang="zh-CN" b="0" i="0" u="none" strike="noStrike" baseline="0" dirty="0" err="1" smtClean="0">
                <a:latin typeface="Times New Roman"/>
                <a:ea typeface="华文新魏"/>
              </a:rPr>
              <a:t>0x</a:t>
            </a:r>
            <a:r>
              <a:rPr lang="zh-CN" altLang="en-US" b="0" i="0" u="none" strike="noStrike" baseline="0" dirty="0" smtClean="0">
                <a:latin typeface="Times New Roman"/>
                <a:ea typeface="华文新魏"/>
              </a:rPr>
              <a:t>开头）</a:t>
            </a:r>
            <a:r>
              <a:rPr lang="zh-CN" altLang="en-US" dirty="0">
                <a:latin typeface="Times New Roman"/>
                <a:ea typeface="华文新魏"/>
              </a:rPr>
              <a:t>。</a:t>
            </a:r>
            <a:r>
              <a:rPr lang="en-US" altLang="zh-CN" dirty="0" err="1">
                <a:latin typeface="Times New Roman"/>
                <a:ea typeface="华文新魏"/>
              </a:rPr>
              <a:t>UCS2</a:t>
            </a:r>
            <a:r>
              <a:rPr lang="zh-CN" altLang="en-US" dirty="0">
                <a:latin typeface="Times New Roman"/>
                <a:ea typeface="华文新魏"/>
              </a:rPr>
              <a:t>用两个字节来编码字符，两个字节就是</a:t>
            </a:r>
            <a:r>
              <a:rPr lang="en-US" altLang="zh-CN" dirty="0">
                <a:latin typeface="Times New Roman"/>
                <a:ea typeface="华文新魏"/>
              </a:rPr>
              <a:t>16</a:t>
            </a:r>
            <a:r>
              <a:rPr lang="zh-CN" altLang="en-US" dirty="0">
                <a:latin typeface="Times New Roman"/>
                <a:ea typeface="华文新魏"/>
              </a:rPr>
              <a:t>位二进制，</a:t>
            </a:r>
            <a:r>
              <a:rPr lang="en-US" altLang="zh-CN" dirty="0">
                <a:latin typeface="Times New Roman"/>
                <a:ea typeface="华文新魏"/>
              </a:rPr>
              <a:t>2</a:t>
            </a:r>
            <a:r>
              <a:rPr lang="zh-CN" altLang="en-US" dirty="0">
                <a:latin typeface="Times New Roman"/>
                <a:ea typeface="华文新魏"/>
              </a:rPr>
              <a:t>的</a:t>
            </a:r>
            <a:r>
              <a:rPr lang="en-US" altLang="zh-CN" dirty="0">
                <a:latin typeface="Times New Roman"/>
                <a:ea typeface="华文新魏"/>
              </a:rPr>
              <a:t>16</a:t>
            </a:r>
            <a:r>
              <a:rPr lang="zh-CN" altLang="en-US" dirty="0">
                <a:latin typeface="Times New Roman"/>
                <a:ea typeface="华文新魏"/>
              </a:rPr>
              <a:t>次方等于</a:t>
            </a:r>
            <a:r>
              <a:rPr lang="en-US" altLang="zh-CN" dirty="0">
                <a:latin typeface="Times New Roman"/>
                <a:ea typeface="华文新魏"/>
              </a:rPr>
              <a:t>65536</a:t>
            </a:r>
            <a:r>
              <a:rPr lang="zh-CN" altLang="en-US" dirty="0">
                <a:latin typeface="Times New Roman"/>
                <a:ea typeface="华文新魏"/>
              </a:rPr>
              <a:t>，所以</a:t>
            </a:r>
            <a:r>
              <a:rPr lang="en-US" altLang="zh-CN" dirty="0" err="1">
                <a:latin typeface="Times New Roman"/>
                <a:ea typeface="华文新魏"/>
              </a:rPr>
              <a:t>UCS</a:t>
            </a:r>
            <a:r>
              <a:rPr lang="en-US" altLang="zh-CN" dirty="0">
                <a:latin typeface="Times New Roman"/>
                <a:ea typeface="华文新魏"/>
              </a:rPr>
              <a:t>-2</a:t>
            </a:r>
            <a:r>
              <a:rPr lang="zh-CN" altLang="en-US" dirty="0">
                <a:latin typeface="Times New Roman"/>
                <a:ea typeface="华文新魏"/>
              </a:rPr>
              <a:t>最多能编码</a:t>
            </a:r>
            <a:r>
              <a:rPr lang="en-US" altLang="zh-CN" dirty="0">
                <a:latin typeface="Times New Roman"/>
                <a:ea typeface="华文新魏"/>
              </a:rPr>
              <a:t>65536</a:t>
            </a:r>
            <a:r>
              <a:rPr lang="zh-CN" altLang="en-US" dirty="0">
                <a:latin typeface="Times New Roman"/>
                <a:ea typeface="华文新魏"/>
              </a:rPr>
              <a:t>个字符。编码从</a:t>
            </a:r>
            <a:r>
              <a:rPr lang="en-US" altLang="zh-CN" dirty="0">
                <a:latin typeface="Times New Roman"/>
                <a:ea typeface="华文新魏"/>
              </a:rPr>
              <a:t>0</a:t>
            </a:r>
            <a:r>
              <a:rPr lang="zh-CN" altLang="en-US" dirty="0">
                <a:latin typeface="Times New Roman"/>
                <a:ea typeface="华文新魏"/>
              </a:rPr>
              <a:t>到</a:t>
            </a:r>
            <a:r>
              <a:rPr lang="en-US" altLang="zh-CN" dirty="0">
                <a:latin typeface="Times New Roman"/>
                <a:ea typeface="华文新魏"/>
              </a:rPr>
              <a:t>127</a:t>
            </a:r>
            <a:r>
              <a:rPr lang="zh-CN" altLang="en-US" dirty="0">
                <a:latin typeface="Times New Roman"/>
                <a:ea typeface="华文新魏"/>
              </a:rPr>
              <a:t>的字符与</a:t>
            </a:r>
            <a:r>
              <a:rPr lang="en-US" altLang="zh-CN" dirty="0">
                <a:latin typeface="Times New Roman"/>
                <a:ea typeface="华文新魏"/>
              </a:rPr>
              <a:t>ASCII</a:t>
            </a:r>
            <a:r>
              <a:rPr lang="zh-CN" altLang="en-US" dirty="0">
                <a:latin typeface="Times New Roman"/>
                <a:ea typeface="华文新魏"/>
              </a:rPr>
              <a:t>编码的字符一样，比如字母“</a:t>
            </a:r>
            <a:r>
              <a:rPr lang="en-US" altLang="zh-CN" dirty="0">
                <a:latin typeface="Times New Roman"/>
                <a:ea typeface="华文新魏"/>
              </a:rPr>
              <a:t>a</a:t>
            </a:r>
            <a:r>
              <a:rPr lang="zh-CN" altLang="en-US" dirty="0">
                <a:latin typeface="Times New Roman"/>
                <a:ea typeface="华文新魏"/>
              </a:rPr>
              <a:t>”的</a:t>
            </a:r>
            <a:r>
              <a:rPr lang="en-US" altLang="zh-CN" dirty="0">
                <a:latin typeface="Times New Roman"/>
                <a:ea typeface="华文新魏"/>
              </a:rPr>
              <a:t>Unicode</a:t>
            </a:r>
            <a:r>
              <a:rPr lang="zh-CN" altLang="en-US" dirty="0">
                <a:latin typeface="Times New Roman"/>
                <a:ea typeface="华文新魏"/>
              </a:rPr>
              <a:t>编码是</a:t>
            </a:r>
            <a:r>
              <a:rPr lang="en-US" altLang="zh-CN" dirty="0" err="1">
                <a:latin typeface="Times New Roman"/>
                <a:ea typeface="华文新魏"/>
              </a:rPr>
              <a:t>0x0061</a:t>
            </a:r>
            <a:r>
              <a:rPr lang="zh-CN" altLang="en-US" dirty="0">
                <a:latin typeface="Times New Roman"/>
                <a:ea typeface="华文新魏"/>
              </a:rPr>
              <a:t>，十进制是</a:t>
            </a:r>
            <a:r>
              <a:rPr lang="en-US" altLang="zh-CN" dirty="0">
                <a:latin typeface="Times New Roman"/>
                <a:ea typeface="华文新魏"/>
              </a:rPr>
              <a:t>97</a:t>
            </a:r>
            <a:r>
              <a:rPr lang="zh-CN" altLang="en-US" dirty="0">
                <a:latin typeface="Times New Roman"/>
                <a:ea typeface="华文新魏"/>
              </a:rPr>
              <a:t>，而“</a:t>
            </a:r>
            <a:r>
              <a:rPr lang="en-US" altLang="zh-CN" dirty="0">
                <a:latin typeface="Times New Roman"/>
                <a:ea typeface="华文新魏"/>
              </a:rPr>
              <a:t>a</a:t>
            </a:r>
            <a:r>
              <a:rPr lang="zh-CN" altLang="en-US" dirty="0">
                <a:latin typeface="Times New Roman"/>
                <a:ea typeface="华文新魏"/>
              </a:rPr>
              <a:t>”的</a:t>
            </a:r>
            <a:r>
              <a:rPr lang="en-US" altLang="zh-CN" dirty="0">
                <a:latin typeface="Times New Roman"/>
                <a:ea typeface="华文新魏"/>
              </a:rPr>
              <a:t>ASCII</a:t>
            </a:r>
            <a:r>
              <a:rPr lang="zh-CN" altLang="en-US" dirty="0">
                <a:latin typeface="Times New Roman"/>
                <a:ea typeface="华文新魏"/>
              </a:rPr>
              <a:t>编码是</a:t>
            </a:r>
            <a:r>
              <a:rPr lang="en-US" altLang="zh-CN" dirty="0" err="1">
                <a:latin typeface="Times New Roman"/>
                <a:ea typeface="华文新魏"/>
              </a:rPr>
              <a:t>0x61</a:t>
            </a:r>
            <a:r>
              <a:rPr lang="zh-CN" altLang="en-US" dirty="0">
                <a:latin typeface="Times New Roman"/>
                <a:ea typeface="华文新魏"/>
              </a:rPr>
              <a:t>，十进制也是</a:t>
            </a:r>
            <a:r>
              <a:rPr lang="en-US" altLang="zh-CN" dirty="0">
                <a:latin typeface="Times New Roman"/>
                <a:ea typeface="华文新魏"/>
              </a:rPr>
              <a:t>97</a:t>
            </a:r>
            <a:r>
              <a:rPr lang="zh-CN" altLang="en-US" dirty="0">
                <a:latin typeface="Times New Roman"/>
                <a:ea typeface="华文新魏"/>
              </a:rPr>
              <a:t>，对于汉字的编码，事实上</a:t>
            </a:r>
            <a:r>
              <a:rPr lang="en-US" altLang="zh-CN" dirty="0">
                <a:latin typeface="Times New Roman"/>
                <a:ea typeface="华文新魏"/>
              </a:rPr>
              <a:t>Unicode</a:t>
            </a:r>
            <a:r>
              <a:rPr lang="zh-CN" altLang="en-US" dirty="0">
                <a:latin typeface="Times New Roman"/>
                <a:ea typeface="华文新魏"/>
              </a:rPr>
              <a:t>对汉字支持不怎么好，这也是没办法的，简体和繁体总共有六七万个汉字，而</a:t>
            </a:r>
            <a:r>
              <a:rPr lang="en-US" altLang="zh-CN" dirty="0" err="1">
                <a:latin typeface="Times New Roman"/>
                <a:ea typeface="华文新魏"/>
              </a:rPr>
              <a:t>UCS2</a:t>
            </a:r>
            <a:r>
              <a:rPr lang="zh-CN" altLang="en-US" dirty="0">
                <a:latin typeface="Times New Roman"/>
                <a:ea typeface="华文新魏"/>
              </a:rPr>
              <a:t>最多能表示</a:t>
            </a:r>
            <a:r>
              <a:rPr lang="en-US" altLang="zh-CN" dirty="0">
                <a:latin typeface="Times New Roman"/>
                <a:ea typeface="华文新魏"/>
              </a:rPr>
              <a:t>65536</a:t>
            </a:r>
            <a:r>
              <a:rPr lang="zh-CN" altLang="en-US" dirty="0">
                <a:latin typeface="Times New Roman"/>
                <a:ea typeface="华文新魏"/>
              </a:rPr>
              <a:t>个，才六万多个，所以</a:t>
            </a:r>
            <a:r>
              <a:rPr lang="en-US" altLang="zh-CN" dirty="0">
                <a:latin typeface="Times New Roman"/>
                <a:ea typeface="华文新魏"/>
              </a:rPr>
              <a:t>Unicode</a:t>
            </a:r>
            <a:r>
              <a:rPr lang="zh-CN" altLang="en-US" dirty="0">
                <a:latin typeface="Times New Roman"/>
                <a:ea typeface="华文新魏"/>
              </a:rPr>
              <a:t>只能排除一些几乎不用的汉字，好在常用的简体汉字也不过七千多个。为了能表示所有汉字，</a:t>
            </a:r>
            <a:r>
              <a:rPr lang="en-US" altLang="zh-CN" dirty="0">
                <a:latin typeface="Times New Roman"/>
                <a:ea typeface="华文新魏"/>
              </a:rPr>
              <a:t>Unicode</a:t>
            </a:r>
            <a:r>
              <a:rPr lang="zh-CN" altLang="en-US" dirty="0">
                <a:latin typeface="Times New Roman"/>
                <a:ea typeface="华文新魏"/>
              </a:rPr>
              <a:t>也有</a:t>
            </a:r>
            <a:r>
              <a:rPr lang="en-US" altLang="zh-CN" dirty="0" err="1">
                <a:latin typeface="Times New Roman"/>
                <a:ea typeface="华文新魏"/>
              </a:rPr>
              <a:t>UCS</a:t>
            </a:r>
            <a:r>
              <a:rPr lang="en-US" altLang="zh-CN" dirty="0">
                <a:latin typeface="Times New Roman"/>
                <a:ea typeface="华文新魏"/>
              </a:rPr>
              <a:t>-4</a:t>
            </a:r>
            <a:r>
              <a:rPr lang="zh-CN" altLang="en-US" dirty="0">
                <a:latin typeface="Times New Roman"/>
                <a:ea typeface="华文新魏"/>
              </a:rPr>
              <a:t>规范，就是用</a:t>
            </a:r>
            <a:r>
              <a:rPr lang="en-US" altLang="zh-CN" dirty="0">
                <a:latin typeface="Times New Roman"/>
                <a:ea typeface="华文新魏"/>
              </a:rPr>
              <a:t>4</a:t>
            </a:r>
            <a:r>
              <a:rPr lang="zh-CN" altLang="en-US" dirty="0">
                <a:latin typeface="Times New Roman"/>
                <a:ea typeface="华文新魏"/>
              </a:rPr>
              <a:t>个字节来编码字符，不过现在普遍采用的还是</a:t>
            </a:r>
            <a:r>
              <a:rPr lang="en-US" altLang="zh-CN" dirty="0" err="1">
                <a:latin typeface="Times New Roman"/>
                <a:ea typeface="华文新魏"/>
              </a:rPr>
              <a:t>UCS2</a:t>
            </a:r>
            <a:r>
              <a:rPr lang="zh-CN" altLang="en-US" dirty="0">
                <a:latin typeface="Times New Roman"/>
                <a:ea typeface="华文新魏"/>
              </a:rPr>
              <a:t>。</a:t>
            </a:r>
          </a:p>
        </p:txBody>
      </p:sp>
    </p:spTree>
    <p:extLst>
      <p:ext uri="{BB962C8B-B14F-4D97-AF65-F5344CB8AC3E}">
        <p14:creationId xmlns:p14="http://schemas.microsoft.com/office/powerpoint/2010/main" val="3245586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15.5  </a:t>
            </a:r>
            <a:r>
              <a:rPr lang="zh-CN" altLang="en-US" b="0" i="0" u="none" strike="noStrike" kern="1800" baseline="0" smtClean="0">
                <a:latin typeface="Times New Roman"/>
                <a:ea typeface="楷体"/>
              </a:rPr>
              <a:t>超级终端演示信息发送</a:t>
            </a: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我们可以通过超级终端来连接短信猫，再用</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指令与短信猫交互，实现短信的发送，而本章后面要讲解到的示例程序实际上就是模拟了这个过程，使得软件的使用者不必使用</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指令，只要单击按钮就能发送短信了。</a:t>
            </a:r>
          </a:p>
          <a:p>
            <a:pPr marR="0" lvl="0" rtl="0"/>
            <a:r>
              <a:rPr lang="zh-CN" altLang="en-US" b="0" i="0" u="none" strike="noStrike" baseline="0" smtClean="0">
                <a:latin typeface="Times New Roman"/>
                <a:ea typeface="华文新魏"/>
              </a:rPr>
              <a:t>提示：超级终端是</a:t>
            </a:r>
            <a:r>
              <a:rPr lang="en-US" altLang="zh-CN" b="0" i="0" u="none" strike="noStrike" baseline="0" smtClean="0">
                <a:latin typeface="Times New Roman"/>
                <a:ea typeface="华文新魏"/>
              </a:rPr>
              <a:t>Windows XP</a:t>
            </a:r>
            <a:r>
              <a:rPr lang="zh-CN" altLang="en-US" b="0" i="0" u="none" strike="noStrike" baseline="0" smtClean="0">
                <a:latin typeface="Times New Roman"/>
                <a:ea typeface="华文新魏"/>
              </a:rPr>
              <a:t>系统默认提供给我们的工具软件，但是在</a:t>
            </a:r>
            <a:r>
              <a:rPr lang="en-US" altLang="zh-CN" b="0" i="0" u="none" strike="noStrike" baseline="0" smtClean="0">
                <a:latin typeface="Times New Roman"/>
                <a:ea typeface="华文新魏"/>
              </a:rPr>
              <a:t>Windows 7</a:t>
            </a:r>
            <a:r>
              <a:rPr lang="zh-CN" altLang="en-US" b="0" i="0" u="none" strike="noStrike" baseline="0" smtClean="0">
                <a:latin typeface="Times New Roman"/>
                <a:ea typeface="华文新魏"/>
              </a:rPr>
              <a:t>下默认不再提供，若有读者如笔者般喜爱那个工具的话，想在</a:t>
            </a:r>
            <a:r>
              <a:rPr lang="en-US" altLang="zh-CN" b="0" i="0" u="none" strike="noStrike" baseline="0" smtClean="0">
                <a:latin typeface="Times New Roman"/>
                <a:ea typeface="华文新魏"/>
              </a:rPr>
              <a:t>Windows 7</a:t>
            </a:r>
            <a:r>
              <a:rPr lang="zh-CN" altLang="en-US" b="0" i="0" u="none" strike="noStrike" baseline="0" smtClean="0">
                <a:latin typeface="Times New Roman"/>
                <a:ea typeface="华文新魏"/>
              </a:rPr>
              <a:t>下使用也不是不可能的。如图</a:t>
            </a:r>
            <a:r>
              <a:rPr lang="en-US" altLang="zh-CN" b="0" i="0" u="none" strike="noStrike" baseline="0" smtClean="0">
                <a:latin typeface="Times New Roman"/>
                <a:ea typeface="华文新魏"/>
              </a:rPr>
              <a:t>15.17</a:t>
            </a:r>
            <a:r>
              <a:rPr lang="zh-CN" altLang="en-US" b="0" i="0" u="none" strike="noStrike" baseline="0" smtClean="0">
                <a:latin typeface="Times New Roman"/>
                <a:ea typeface="华文新魏"/>
              </a:rPr>
              <a:t>是超级终端在</a:t>
            </a:r>
            <a:r>
              <a:rPr lang="en-US" altLang="zh-CN" b="0" i="0" u="none" strike="noStrike" baseline="0" smtClean="0">
                <a:latin typeface="Times New Roman"/>
                <a:ea typeface="华文新魏"/>
              </a:rPr>
              <a:t>Windows XP</a:t>
            </a:r>
            <a:r>
              <a:rPr lang="zh-CN" altLang="en-US" b="0" i="0" u="none" strike="noStrike" baseline="0" smtClean="0">
                <a:latin typeface="Times New Roman"/>
                <a:ea typeface="华文新魏"/>
              </a:rPr>
              <a:t>下的位置，依次单击“所有程序”</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“附件”</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“通讯”</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“超级终端”。只要找到超级终端这个工具软件所在的位置，然后把它整个拷贝下来，再复制到</a:t>
            </a:r>
            <a:r>
              <a:rPr lang="en-US" altLang="zh-CN" b="0" i="0" u="none" strike="noStrike" baseline="0" smtClean="0">
                <a:latin typeface="Times New Roman"/>
                <a:ea typeface="华文新魏"/>
              </a:rPr>
              <a:t>Windows 7</a:t>
            </a:r>
            <a:r>
              <a:rPr lang="zh-CN" altLang="en-US" b="0" i="0" u="none" strike="noStrike" baseline="0" smtClean="0">
                <a:latin typeface="Times New Roman"/>
                <a:ea typeface="华文新魏"/>
              </a:rPr>
              <a:t>的任意文件夹下就可以使用了，如图</a:t>
            </a:r>
            <a:r>
              <a:rPr lang="en-US" altLang="zh-CN" b="0" i="0" u="none" strike="noStrike" baseline="0" smtClean="0">
                <a:latin typeface="Times New Roman"/>
                <a:ea typeface="华文新魏"/>
              </a:rPr>
              <a:t>15.18</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067827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15.17</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Windows XP</a:t>
            </a:r>
            <a:r>
              <a:rPr lang="zh-CN" altLang="en-US" b="0" i="0" u="none" strike="noStrike" kern="1800" baseline="0" smtClean="0">
                <a:latin typeface="Times New Roman"/>
                <a:ea typeface="楷体"/>
              </a:rPr>
              <a:t>下超级终端的位置</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77666766"/>
              </p:ext>
            </p:extLst>
          </p:nvPr>
        </p:nvGraphicFramePr>
        <p:xfrm>
          <a:off x="1043608" y="1484784"/>
          <a:ext cx="7056784" cy="4301033"/>
        </p:xfrm>
        <a:graphic>
          <a:graphicData uri="http://schemas.openxmlformats.org/presentationml/2006/ole">
            <mc:AlternateContent xmlns:mc="http://schemas.openxmlformats.org/markup-compatibility/2006">
              <mc:Choice xmlns:v="urn:schemas-microsoft-com:vml" Requires="v">
                <p:oleObj spid="_x0000_s17413" name="Visio" r:id="rId3" imgW="6853145" imgH="4181002" progId="Visio.Drawing.11">
                  <p:embed/>
                </p:oleObj>
              </mc:Choice>
              <mc:Fallback>
                <p:oleObj name="Visio" r:id="rId3" imgW="6853145" imgH="41810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484784"/>
                        <a:ext cx="7056784" cy="4301033"/>
                      </a:xfrm>
                      <a:prstGeom prst="rect">
                        <a:avLst/>
                      </a:prstGeom>
                      <a:noFill/>
                    </p:spPr>
                  </p:pic>
                </p:oleObj>
              </mc:Fallback>
            </mc:AlternateContent>
          </a:graphicData>
        </a:graphic>
      </p:graphicFrame>
    </p:spTree>
    <p:extLst>
      <p:ext uri="{BB962C8B-B14F-4D97-AF65-F5344CB8AC3E}">
        <p14:creationId xmlns:p14="http://schemas.microsoft.com/office/powerpoint/2010/main" val="4045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  </a:t>
            </a:r>
            <a:r>
              <a:rPr lang="zh-CN" altLang="en-US" b="0" i="0" u="none" strike="noStrike" kern="1800" baseline="0" smtClean="0">
                <a:latin typeface="Times New Roman"/>
                <a:ea typeface="楷体"/>
              </a:rPr>
              <a:t>常用短信猫外型结构</a:t>
            </a:r>
          </a:p>
        </p:txBody>
      </p:sp>
      <p:sp>
        <p:nvSpPr>
          <p:cNvPr id="3" name="文本占位符 2"/>
          <p:cNvSpPr>
            <a:spLocks noGrp="1"/>
          </p:cNvSpPr>
          <p:nvPr>
            <p:ph type="body" idx="1"/>
          </p:nvPr>
        </p:nvSpPr>
        <p:spPr>
          <a:xfrm>
            <a:off x="251520" y="4480226"/>
            <a:ext cx="8579296" cy="2045118"/>
          </a:xfrm>
        </p:spPr>
        <p:txBody>
          <a:bodyPr/>
          <a:lstStyle/>
          <a:p>
            <a:pPr marR="0" lvl="0" rtl="0"/>
            <a:r>
              <a:rPr lang="zh-CN" altLang="en-US" b="1" i="0" u="none" strike="noStrike" baseline="0" dirty="0" smtClean="0">
                <a:latin typeface="Times New Roman"/>
                <a:ea typeface="华文新魏"/>
                <a:sym typeface="Wingdings"/>
              </a:rPr>
              <a:t></a:t>
            </a:r>
            <a:r>
              <a:rPr lang="zh-CN" altLang="en-US" b="0" i="0" u="none" strike="noStrike" baseline="0" dirty="0" smtClean="0">
                <a:latin typeface="Times New Roman"/>
                <a:ea typeface="黑体"/>
                <a:sym typeface="Wingdings"/>
              </a:rPr>
              <a:t>注意：</a:t>
            </a:r>
            <a:r>
              <a:rPr lang="zh-CN" altLang="en-US" b="0" i="0" u="none" strike="noStrike" baseline="0" dirty="0" smtClean="0">
                <a:latin typeface="Times New Roman"/>
                <a:ea typeface="华文新魏"/>
                <a:sym typeface="Wingdings"/>
              </a:rPr>
              <a:t>图</a:t>
            </a:r>
            <a:r>
              <a:rPr lang="en-US" altLang="zh-CN" b="0" i="0" u="none" strike="noStrike" baseline="0" dirty="0" smtClean="0">
                <a:latin typeface="Times New Roman"/>
                <a:ea typeface="华文新魏"/>
                <a:sym typeface="Wingdings"/>
              </a:rPr>
              <a:t>15.1</a:t>
            </a:r>
            <a:r>
              <a:rPr lang="zh-CN" altLang="en-US" b="0" i="0" u="none" strike="noStrike" baseline="0" dirty="0" smtClean="0">
                <a:latin typeface="Times New Roman"/>
                <a:ea typeface="华文新魏"/>
                <a:sym typeface="Wingdings"/>
              </a:rPr>
              <a:t>中所示外型结构的短信猫是基于</a:t>
            </a:r>
            <a:r>
              <a:rPr lang="en-US" altLang="zh-CN" b="0" i="0" u="none" strike="noStrike" baseline="0" dirty="0" smtClean="0">
                <a:latin typeface="Times New Roman"/>
                <a:ea typeface="华文新魏"/>
                <a:sym typeface="Wingdings"/>
              </a:rPr>
              <a:t>USB</a:t>
            </a:r>
            <a:r>
              <a:rPr lang="zh-CN" altLang="en-US" b="0" i="0" u="none" strike="noStrike" baseline="0" dirty="0" smtClean="0">
                <a:latin typeface="Times New Roman"/>
                <a:ea typeface="华文新魏"/>
                <a:sym typeface="Wingdings"/>
              </a:rPr>
              <a:t>接口的一款短信猫。关于短信猫接口方面的知识将在</a:t>
            </a:r>
            <a:r>
              <a:rPr lang="en-US" altLang="zh-CN" b="0" i="0" u="none" strike="noStrike" baseline="0" dirty="0" smtClean="0">
                <a:latin typeface="Times New Roman"/>
                <a:ea typeface="华文新魏"/>
                <a:sym typeface="Wingdings"/>
              </a:rPr>
              <a:t>15.1.2</a:t>
            </a:r>
            <a:r>
              <a:rPr lang="zh-CN" altLang="en-US" b="0" i="0" u="none" strike="noStrike" baseline="0" dirty="0" smtClean="0">
                <a:latin typeface="Times New Roman"/>
                <a:ea typeface="华文新魏"/>
                <a:sym typeface="Wingdings"/>
              </a:rPr>
              <a:t>节中介绍。</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412776"/>
            <a:ext cx="3312368" cy="3067450"/>
          </a:xfrm>
          <a:prstGeom prst="rect">
            <a:avLst/>
          </a:prstGeom>
          <a:solidFill>
            <a:srgbClr val="FFFFFF">
              <a:alpha val="24001"/>
            </a:srgb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606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15.18</a:t>
            </a:r>
            <a:r>
              <a:rPr lang="zh-CN" altLang="en-US" b="0" i="0" u="none" strike="noStrike" kern="1800" baseline="0" smtClean="0">
                <a:latin typeface="Times New Roman"/>
                <a:ea typeface="楷体"/>
              </a:rPr>
              <a:t>  超级终端所在的位置</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21562674"/>
              </p:ext>
            </p:extLst>
          </p:nvPr>
        </p:nvGraphicFramePr>
        <p:xfrm>
          <a:off x="1238630" y="1988840"/>
          <a:ext cx="6645738" cy="1440160"/>
        </p:xfrm>
        <a:graphic>
          <a:graphicData uri="http://schemas.openxmlformats.org/presentationml/2006/ole">
            <mc:AlternateContent xmlns:mc="http://schemas.openxmlformats.org/markup-compatibility/2006">
              <mc:Choice xmlns:v="urn:schemas-microsoft-com:vml" Requires="v">
                <p:oleObj spid="_x0000_s18437" name="Visio" r:id="rId3" imgW="5299474" imgH="1146783" progId="Visio.Drawing.11">
                  <p:embed/>
                </p:oleObj>
              </mc:Choice>
              <mc:Fallback>
                <p:oleObj name="Visio" r:id="rId3" imgW="5299474" imgH="114678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630" y="1988840"/>
                        <a:ext cx="6645738" cy="1440160"/>
                      </a:xfrm>
                      <a:prstGeom prst="rect">
                        <a:avLst/>
                      </a:prstGeom>
                      <a:noFill/>
                    </p:spPr>
                  </p:pic>
                </p:oleObj>
              </mc:Fallback>
            </mc:AlternateContent>
          </a:graphicData>
        </a:graphic>
      </p:graphicFrame>
    </p:spTree>
    <p:extLst>
      <p:ext uri="{BB962C8B-B14F-4D97-AF65-F5344CB8AC3E}">
        <p14:creationId xmlns:p14="http://schemas.microsoft.com/office/powerpoint/2010/main" val="2380146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15.5.1  </a:t>
            </a:r>
            <a:r>
              <a:rPr lang="zh-CN" altLang="en-US" b="0" i="0" u="none" strike="noStrike" kern="1800" baseline="0" smtClean="0">
                <a:latin typeface="Times New Roman"/>
                <a:ea typeface="楷体"/>
              </a:rPr>
              <a:t>连接短信猫</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双击打开超级终端，如图</a:t>
            </a:r>
            <a:r>
              <a:rPr lang="en-US" altLang="zh-CN" b="0" i="0" u="none" strike="noStrike" baseline="0" smtClean="0">
                <a:latin typeface="Times New Roman"/>
                <a:ea typeface="华文新魏"/>
              </a:rPr>
              <a:t>15.19</a:t>
            </a:r>
            <a:r>
              <a:rPr lang="zh-CN" altLang="en-US" b="0" i="0" u="none" strike="noStrike" baseline="0" smtClean="0">
                <a:latin typeface="Times New Roman"/>
                <a:ea typeface="华文新魏"/>
              </a:rPr>
              <a:t>所示，输入任意名称，出现图</a:t>
            </a:r>
            <a:r>
              <a:rPr lang="en-US" altLang="zh-CN" b="0" i="0" u="none" strike="noStrike" baseline="0" smtClean="0">
                <a:latin typeface="Times New Roman"/>
                <a:ea typeface="华文新魏"/>
              </a:rPr>
              <a:t>15.20</a:t>
            </a:r>
            <a:r>
              <a:rPr lang="zh-CN" altLang="en-US" b="0" i="0" u="none" strike="noStrike" baseline="0" smtClean="0">
                <a:latin typeface="Times New Roman"/>
                <a:ea typeface="华文新魏"/>
              </a:rPr>
              <a:t>“连接到”对话框，选择与短信猫连接的串口，这里是</a:t>
            </a:r>
            <a:r>
              <a:rPr lang="en-US" altLang="zh-CN" b="0" i="0" u="none" strike="noStrike" baseline="0" smtClean="0">
                <a:latin typeface="Times New Roman"/>
                <a:ea typeface="华文新魏"/>
              </a:rPr>
              <a:t>COM5</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107480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15.19</a:t>
            </a:r>
            <a:r>
              <a:rPr lang="zh-CN" altLang="en-US" b="0" i="0" u="none" strike="noStrike" kern="1800" baseline="0" smtClean="0">
                <a:latin typeface="Times New Roman"/>
                <a:ea typeface="楷体"/>
              </a:rPr>
              <a:t>  连接描述</a:t>
            </a:r>
          </a:p>
        </p:txBody>
      </p:sp>
      <p:pic>
        <p:nvPicPr>
          <p:cNvPr id="19458" name="Picture 2" descr="SNAGHTML4006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413328"/>
            <a:ext cx="4360217" cy="352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542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15.20</a:t>
            </a:r>
            <a:r>
              <a:rPr lang="zh-CN" altLang="en-US" b="0" i="0" u="none" strike="noStrike" kern="1800" baseline="0" smtClean="0">
                <a:latin typeface="Times New Roman"/>
                <a:ea typeface="楷体"/>
              </a:rPr>
              <a:t>  连接串口选择</a:t>
            </a:r>
          </a:p>
        </p:txBody>
      </p:sp>
      <p:sp>
        <p:nvSpPr>
          <p:cNvPr id="3" name="文本占位符 2"/>
          <p:cNvSpPr>
            <a:spLocks noGrp="1"/>
          </p:cNvSpPr>
          <p:nvPr>
            <p:ph type="body" idx="1"/>
          </p:nvPr>
        </p:nvSpPr>
        <p:spPr>
          <a:xfrm>
            <a:off x="251520" y="4221088"/>
            <a:ext cx="8579296" cy="2304256"/>
          </a:xfrm>
        </p:spPr>
        <p:txBody>
          <a:bodyPr/>
          <a:lstStyle/>
          <a:p>
            <a:pPr marR="0" lvl="0" rtl="0"/>
            <a:r>
              <a:rPr lang="zh-CN" altLang="en-US" b="0" i="0" u="none" strike="noStrike" baseline="0" dirty="0" smtClean="0">
                <a:latin typeface="Times New Roman"/>
                <a:ea typeface="华文新魏"/>
              </a:rPr>
              <a:t>然后会弹出图</a:t>
            </a:r>
            <a:r>
              <a:rPr lang="en-US" altLang="zh-CN" b="0" i="0" u="none" strike="noStrike" baseline="0" dirty="0" smtClean="0">
                <a:latin typeface="Times New Roman"/>
                <a:ea typeface="华文新魏"/>
              </a:rPr>
              <a:t>15.21</a:t>
            </a:r>
            <a:r>
              <a:rPr lang="zh-CN" altLang="en-US" b="0" i="0" u="none" strike="noStrike" baseline="0" dirty="0" smtClean="0">
                <a:latin typeface="Times New Roman"/>
                <a:ea typeface="华文新魏"/>
              </a:rPr>
              <a:t>所示的“</a:t>
            </a:r>
            <a:r>
              <a:rPr lang="en-US" altLang="zh-CN" b="0" i="0" u="none" strike="noStrike" baseline="0" dirty="0" err="1" smtClean="0">
                <a:latin typeface="Times New Roman"/>
                <a:ea typeface="华文新魏"/>
              </a:rPr>
              <a:t>COM5</a:t>
            </a:r>
            <a:r>
              <a:rPr lang="zh-CN" altLang="en-US" b="0" i="0" u="none" strike="noStrike" baseline="0" dirty="0" smtClean="0">
                <a:latin typeface="Times New Roman"/>
                <a:ea typeface="华文新魏"/>
              </a:rPr>
              <a:t>属性”对话框，单击“还原为默认设置”即可，单击“确定”进入到超级终端主界面，如图</a:t>
            </a:r>
            <a:r>
              <a:rPr lang="en-US" altLang="zh-CN" b="0" i="0" u="none" strike="noStrike" baseline="0" dirty="0" smtClean="0">
                <a:latin typeface="Times New Roman"/>
                <a:ea typeface="华文新魏"/>
              </a:rPr>
              <a:t>15.22</a:t>
            </a:r>
            <a:r>
              <a:rPr lang="zh-CN" altLang="en-US" b="0" i="0" u="none" strike="noStrike" baseline="0" dirty="0" smtClean="0">
                <a:latin typeface="Times New Roman"/>
                <a:ea typeface="华文新魏"/>
              </a:rPr>
              <a:t>所示。</a:t>
            </a:r>
          </a:p>
        </p:txBody>
      </p:sp>
      <p:pic>
        <p:nvPicPr>
          <p:cNvPr id="20482" name="Picture 2" descr="SNAGHTML5efb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340768"/>
            <a:ext cx="3384376" cy="28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220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15.21</a:t>
            </a:r>
            <a:r>
              <a:rPr lang="zh-CN" altLang="en-US" b="0" i="0" u="none" strike="noStrike" kern="1800" baseline="0" smtClean="0">
                <a:latin typeface="Times New Roman"/>
                <a:ea typeface="楷体"/>
              </a:rPr>
              <a:t>  “</a:t>
            </a:r>
            <a:r>
              <a:rPr lang="en-US" altLang="zh-CN" b="0" i="0" u="none" strike="noStrike" kern="1800" baseline="0" smtClean="0">
                <a:latin typeface="Times New Roman"/>
                <a:ea typeface="楷体"/>
              </a:rPr>
              <a:t>COM5</a:t>
            </a:r>
            <a:r>
              <a:rPr lang="zh-CN" altLang="en-US" b="0" i="0" u="none" strike="noStrike" kern="1800" baseline="0" smtClean="0">
                <a:latin typeface="Times New Roman"/>
                <a:ea typeface="楷体"/>
              </a:rPr>
              <a:t>属性”对话框</a:t>
            </a:r>
          </a:p>
        </p:txBody>
      </p:sp>
      <p:pic>
        <p:nvPicPr>
          <p:cNvPr id="21506" name="Picture 2" descr="SNAGHTML623d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556792"/>
            <a:ext cx="4032448" cy="43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464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15.22</a:t>
            </a:r>
            <a:r>
              <a:rPr lang="zh-CN" altLang="en-US" b="0" i="0" u="none" strike="noStrike" kern="1800" baseline="0" smtClean="0">
                <a:latin typeface="Times New Roman"/>
                <a:ea typeface="楷体"/>
              </a:rPr>
              <a:t>  超级终端主界面</a:t>
            </a:r>
          </a:p>
        </p:txBody>
      </p:sp>
      <p:sp>
        <p:nvSpPr>
          <p:cNvPr id="3" name="文本占位符 2"/>
          <p:cNvSpPr>
            <a:spLocks noGrp="1"/>
          </p:cNvSpPr>
          <p:nvPr>
            <p:ph type="body" idx="1"/>
          </p:nvPr>
        </p:nvSpPr>
        <p:spPr>
          <a:xfrm>
            <a:off x="251520" y="4437112"/>
            <a:ext cx="8579296" cy="2088232"/>
          </a:xfrm>
        </p:spPr>
        <p:txBody>
          <a:bodyPr/>
          <a:lstStyle/>
          <a:p>
            <a:pPr marR="0" lvl="0" rtl="0"/>
            <a:r>
              <a:rPr lang="zh-CN" altLang="en-US" b="0" i="0" u="none" strike="noStrike" baseline="0" dirty="0" smtClean="0">
                <a:latin typeface="Times New Roman"/>
                <a:ea typeface="华文新魏"/>
              </a:rPr>
              <a:t>输入</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指令，返回</a:t>
            </a:r>
            <a:r>
              <a:rPr lang="en-US" altLang="zh-CN" b="0" i="0" u="none" strike="noStrike" baseline="0" dirty="0" smtClean="0">
                <a:latin typeface="Times New Roman"/>
                <a:ea typeface="华文新魏"/>
              </a:rPr>
              <a:t>OK</a:t>
            </a:r>
            <a:r>
              <a:rPr lang="zh-CN" altLang="en-US" b="0" i="0" u="none" strike="noStrike" baseline="0" dirty="0" smtClean="0">
                <a:latin typeface="Times New Roman"/>
                <a:ea typeface="华文新魏"/>
              </a:rPr>
              <a:t>，则表面连接短信猫成功。</a:t>
            </a:r>
          </a:p>
        </p:txBody>
      </p:sp>
      <p:pic>
        <p:nvPicPr>
          <p:cNvPr id="22530" name="Picture 2" descr="SNAGHTML654c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412776"/>
            <a:ext cx="5832648" cy="294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8365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15.5.2  Text</a:t>
            </a:r>
            <a:r>
              <a:rPr lang="zh-CN" altLang="en-US" b="0" i="0" u="none" strike="noStrike" kern="1800" baseline="0" smtClean="0">
                <a:latin typeface="Times New Roman"/>
                <a:ea typeface="楷体"/>
              </a:rPr>
              <a:t>模式演示</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）首先发送英文短信，如图</a:t>
            </a:r>
            <a:r>
              <a:rPr lang="en-US" altLang="zh-CN" b="0" i="0" u="none" strike="noStrike" baseline="0" smtClean="0">
                <a:latin typeface="Times New Roman"/>
                <a:ea typeface="华文新魏"/>
              </a:rPr>
              <a:t>15.23</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412072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15.23</a:t>
            </a:r>
            <a:r>
              <a:rPr lang="zh-CN" altLang="en-US" b="0" i="0" u="none" strike="noStrike" kern="1800" baseline="0" smtClean="0">
                <a:latin typeface="Times New Roman"/>
                <a:ea typeface="楷体"/>
              </a:rPr>
              <a:t>  发送英文短信</a:t>
            </a:r>
          </a:p>
        </p:txBody>
      </p:sp>
      <p:sp>
        <p:nvSpPr>
          <p:cNvPr id="3" name="文本占位符 2"/>
          <p:cNvSpPr>
            <a:spLocks noGrp="1"/>
          </p:cNvSpPr>
          <p:nvPr>
            <p:ph type="body" idx="1"/>
          </p:nvPr>
        </p:nvSpPr>
        <p:spPr>
          <a:xfrm>
            <a:off x="251520" y="4581128"/>
            <a:ext cx="8579296" cy="1944216"/>
          </a:xfrm>
        </p:spPr>
        <p:txBody>
          <a:bodyPr>
            <a:normAutofit fontScale="92500" lnSpcReduction="20000"/>
          </a:bodyPr>
          <a:lstStyle/>
          <a:p>
            <a:pPr marR="0" lvl="0" rtl="0"/>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指令不区分大小写，大小写的指令的含义是一样的。</a:t>
            </a:r>
            <a:r>
              <a:rPr lang="en-US" altLang="zh-CN" b="0" i="0" u="none" strike="noStrike" baseline="0" dirty="0" err="1" smtClean="0">
                <a:latin typeface="Times New Roman"/>
                <a:ea typeface="华文新魏"/>
              </a:rPr>
              <a:t>AT+CSMP</a:t>
            </a:r>
            <a:r>
              <a:rPr lang="zh-CN" altLang="en-US" b="0" i="0" u="none" strike="noStrike" baseline="0" dirty="0" smtClean="0">
                <a:latin typeface="Times New Roman"/>
                <a:ea typeface="华文新魏"/>
              </a:rPr>
              <a:t>用来在文本模式下设置短信文本参数。</a:t>
            </a:r>
          </a:p>
          <a:p>
            <a:pPr marR="0" lvl="0" rtl="0"/>
            <a:r>
              <a:rPr lang="en-US" altLang="zh-CN" b="0" i="0" u="none" strike="noStrike" baseline="0" dirty="0" err="1" smtClean="0">
                <a:latin typeface="Times New Roman"/>
                <a:ea typeface="华文新魏"/>
              </a:rPr>
              <a:t>AT+CSMP</a:t>
            </a:r>
            <a:r>
              <a:rPr lang="en-US" altLang="zh-CN" b="0" i="0" u="none" strike="noStrike" baseline="0" dirty="0" smtClean="0">
                <a:latin typeface="Times New Roman"/>
                <a:ea typeface="华文新魏"/>
              </a:rPr>
              <a:t>=&lt;</a:t>
            </a:r>
            <a:r>
              <a:rPr lang="en-US" altLang="zh-CN" b="0" i="0" u="none" strike="noStrike" baseline="0" dirty="0" err="1" smtClean="0">
                <a:latin typeface="Times New Roman"/>
                <a:ea typeface="华文新魏"/>
              </a:rPr>
              <a:t>fo</a:t>
            </a:r>
            <a:r>
              <a:rPr lang="en-US" altLang="zh-CN" b="0" i="0" u="none" strike="noStrike" baseline="0" dirty="0" smtClean="0">
                <a:latin typeface="Times New Roman"/>
                <a:ea typeface="华文新魏"/>
              </a:rPr>
              <a:t>&gt;,&lt;</a:t>
            </a:r>
            <a:r>
              <a:rPr lang="en-US" altLang="zh-CN" b="0" i="0" u="none" strike="noStrike" baseline="0" dirty="0" err="1" smtClean="0">
                <a:latin typeface="Times New Roman"/>
                <a:ea typeface="华文新魏"/>
              </a:rPr>
              <a:t>vp</a:t>
            </a:r>
            <a:r>
              <a:rPr lang="en-US" altLang="zh-CN" b="0" i="0" u="none" strike="noStrike" baseline="0" dirty="0" smtClean="0">
                <a:latin typeface="Times New Roman"/>
                <a:ea typeface="华文新魏"/>
              </a:rPr>
              <a:t>/</a:t>
            </a:r>
            <a:r>
              <a:rPr lang="en-US" altLang="zh-CN" b="0" i="0" u="none" strike="noStrike" baseline="0" dirty="0" err="1" smtClean="0">
                <a:latin typeface="Times New Roman"/>
                <a:ea typeface="华文新魏"/>
              </a:rPr>
              <a:t>scts</a:t>
            </a:r>
            <a:r>
              <a:rPr lang="en-US" altLang="zh-CN" b="0" i="0" u="none" strike="noStrike" baseline="0" dirty="0" smtClean="0">
                <a:latin typeface="Times New Roman"/>
                <a:ea typeface="华文新魏"/>
              </a:rPr>
              <a:t>&gt;,&lt;</a:t>
            </a:r>
            <a:r>
              <a:rPr lang="en-US" altLang="zh-CN" b="0" i="0" u="none" strike="noStrike" baseline="0" dirty="0" err="1" smtClean="0">
                <a:latin typeface="Times New Roman"/>
                <a:ea typeface="华文新魏"/>
              </a:rPr>
              <a:t>pid</a:t>
            </a:r>
            <a:r>
              <a:rPr lang="en-US" altLang="zh-CN" b="0" i="0" u="none" strike="noStrike" baseline="0" dirty="0" smtClean="0">
                <a:latin typeface="Times New Roman"/>
                <a:ea typeface="华文新魏"/>
              </a:rPr>
              <a:t>&gt;,&lt;</a:t>
            </a:r>
            <a:r>
              <a:rPr lang="en-US" altLang="zh-CN" b="0" i="0" u="none" strike="noStrike" baseline="0" dirty="0" err="1" smtClean="0">
                <a:latin typeface="Times New Roman"/>
                <a:ea typeface="华文新魏"/>
              </a:rPr>
              <a:t>dcs</a:t>
            </a:r>
            <a:r>
              <a:rPr lang="en-US" altLang="zh-CN" b="0" i="0" u="none" strike="noStrike" baseline="0" dirty="0" smtClean="0">
                <a:latin typeface="Times New Roman"/>
                <a:ea typeface="华文新魏"/>
              </a:rPr>
              <a:t>&gt;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smtClean="0">
                <a:latin typeface="Times New Roman"/>
                <a:ea typeface="华文新魏"/>
              </a:rPr>
              <a:t>&lt;</a:t>
            </a:r>
            <a:r>
              <a:rPr lang="en-US" altLang="zh-CN" b="0" i="0" u="none" strike="noStrike" baseline="0" dirty="0" err="1" smtClean="0">
                <a:latin typeface="Times New Roman"/>
                <a:ea typeface="华文新魏"/>
              </a:rPr>
              <a:t>fo</a:t>
            </a:r>
            <a:r>
              <a:rPr lang="en-US" altLang="zh-CN" b="0" i="0" u="none" strike="noStrike" baseline="0" dirty="0" smtClean="0">
                <a:latin typeface="Times New Roman"/>
                <a:ea typeface="华文新魏"/>
              </a:rPr>
              <a:t>&gt;</a:t>
            </a:r>
            <a:r>
              <a:rPr lang="zh-CN" altLang="en-US" b="0" i="0" u="none" strike="noStrike" baseline="0" dirty="0" smtClean="0">
                <a:latin typeface="Times New Roman"/>
                <a:ea typeface="华文新魏"/>
              </a:rPr>
              <a:t>：参数的各个位如图</a:t>
            </a:r>
            <a:r>
              <a:rPr lang="en-US" altLang="zh-CN" b="0" i="0" u="none" strike="noStrike" baseline="0" dirty="0" smtClean="0">
                <a:latin typeface="Times New Roman"/>
                <a:ea typeface="华文新魏"/>
              </a:rPr>
              <a:t>15.24</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97240988"/>
              </p:ext>
            </p:extLst>
          </p:nvPr>
        </p:nvGraphicFramePr>
        <p:xfrm>
          <a:off x="2195736" y="1268760"/>
          <a:ext cx="4752528" cy="3332785"/>
        </p:xfrm>
        <a:graphic>
          <a:graphicData uri="http://schemas.openxmlformats.org/presentationml/2006/ole">
            <mc:AlternateContent xmlns:mc="http://schemas.openxmlformats.org/markup-compatibility/2006">
              <mc:Choice xmlns:v="urn:schemas-microsoft-com:vml" Requires="v">
                <p:oleObj spid="_x0000_s23557" name="Visio" r:id="rId3" imgW="6266742" imgH="4399874" progId="Visio.Drawing.11">
                  <p:embed/>
                </p:oleObj>
              </mc:Choice>
              <mc:Fallback>
                <p:oleObj name="Visio" r:id="rId3" imgW="6266742" imgH="439987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268760"/>
                        <a:ext cx="4752528" cy="3332785"/>
                      </a:xfrm>
                      <a:prstGeom prst="rect">
                        <a:avLst/>
                      </a:prstGeom>
                      <a:noFill/>
                    </p:spPr>
                  </p:pic>
                </p:oleObj>
              </mc:Fallback>
            </mc:AlternateContent>
          </a:graphicData>
        </a:graphic>
      </p:graphicFrame>
    </p:spTree>
    <p:extLst>
      <p:ext uri="{BB962C8B-B14F-4D97-AF65-F5344CB8AC3E}">
        <p14:creationId xmlns:p14="http://schemas.microsoft.com/office/powerpoint/2010/main" val="2094105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15.24  &lt;fo&gt;</a:t>
            </a:r>
            <a:r>
              <a:rPr lang="zh-CN" altLang="en-US" b="0" i="0" u="none" strike="noStrike" kern="1800" baseline="0" smtClean="0">
                <a:latin typeface="Times New Roman"/>
                <a:ea typeface="楷体"/>
              </a:rPr>
              <a:t>参数的各个位</a:t>
            </a:r>
          </a:p>
        </p:txBody>
      </p:sp>
      <p:sp>
        <p:nvSpPr>
          <p:cNvPr id="3" name="文本占位符 2"/>
          <p:cNvSpPr>
            <a:spLocks noGrp="1"/>
          </p:cNvSpPr>
          <p:nvPr>
            <p:ph type="body" idx="1"/>
          </p:nvPr>
        </p:nvSpPr>
        <p:spPr>
          <a:xfrm>
            <a:off x="251520" y="3645024"/>
            <a:ext cx="8579296" cy="2880320"/>
          </a:xfrm>
        </p:spPr>
        <p:txBody>
          <a:bodyPr/>
          <a:lstStyle/>
          <a:p>
            <a:pPr marR="0" lvl="0" rtl="0"/>
            <a:r>
              <a:rPr lang="zh-CN" altLang="en-US" b="0" i="0" u="none" strike="noStrike" baseline="0" dirty="0" smtClean="0">
                <a:latin typeface="Times New Roman"/>
                <a:ea typeface="华文新魏"/>
              </a:rPr>
              <a:t>编号</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0</a:t>
            </a:r>
            <a:r>
              <a:rPr lang="zh-CN" altLang="en-US" b="0" i="0" u="none" strike="noStrike" baseline="0" dirty="0" smtClean="0">
                <a:latin typeface="Times New Roman"/>
                <a:ea typeface="华文新魏"/>
              </a:rPr>
              <a:t>的两位组合为</a:t>
            </a:r>
            <a:r>
              <a:rPr lang="en-US" altLang="zh-CN" b="0" i="0" u="none" strike="noStrike" baseline="0" dirty="0" smtClean="0">
                <a:latin typeface="Times New Roman"/>
                <a:ea typeface="华文新魏"/>
              </a:rPr>
              <a:t>0</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时表面发送方向是手机到消息中心，还有三种取值这里不做介绍。</a:t>
            </a:r>
          </a:p>
        </p:txBody>
      </p:sp>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387" y="1988840"/>
            <a:ext cx="3771821"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147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a:ea typeface="华文新魏"/>
              </a:rPr>
              <a:t>&lt;vp/scts&gt;</a:t>
            </a:r>
            <a:r>
              <a:rPr lang="zh-CN" altLang="en-US" b="0" i="0" u="none" strike="noStrike" baseline="0" smtClean="0">
                <a:latin typeface="Times New Roman"/>
                <a:ea typeface="华文新魏"/>
              </a:rPr>
              <a:t>：保留时间的设置。</a:t>
            </a:r>
          </a:p>
          <a:p>
            <a:pPr marR="0" lvl="0" rtl="0"/>
            <a:r>
              <a:rPr lang="en-US" altLang="zh-CN" b="0" i="0" u="none" strike="noStrike" baseline="0" smtClean="0">
                <a:latin typeface="Times New Roman"/>
                <a:ea typeface="华文新魏"/>
              </a:rPr>
              <a:t>0–143</a:t>
            </a:r>
            <a:r>
              <a:rPr lang="zh-CN" altLang="en-US" b="0" i="0" u="none" strike="noStrike" baseline="0" smtClean="0">
                <a:latin typeface="Times New Roman"/>
                <a:ea typeface="华文新魏"/>
              </a:rPr>
              <a:t>：对应的保留时间为：</a:t>
            </a:r>
            <a:r>
              <a:rPr lang="en-US" altLang="zh-CN" b="0" i="0" u="none" strike="noStrike" baseline="0" smtClean="0">
                <a:latin typeface="Times New Roman"/>
                <a:ea typeface="华文新魏"/>
              </a:rPr>
              <a:t>(vp+1)*5</a:t>
            </a:r>
            <a:r>
              <a:rPr lang="zh-CN" altLang="en-US" b="0" i="0" u="none" strike="noStrike" baseline="0" smtClean="0">
                <a:latin typeface="Times New Roman"/>
                <a:ea typeface="华文新魏"/>
              </a:rPr>
              <a:t>分钟，最大为</a:t>
            </a:r>
            <a:r>
              <a:rPr lang="en-US" altLang="zh-CN" b="0" i="0" u="none" strike="noStrike" baseline="0" smtClean="0">
                <a:latin typeface="Times New Roman"/>
                <a:ea typeface="华文新魏"/>
              </a:rPr>
              <a:t>12</a:t>
            </a:r>
            <a:r>
              <a:rPr lang="zh-CN" altLang="en-US" b="0" i="0" u="none" strike="noStrike" baseline="0" smtClean="0">
                <a:latin typeface="Times New Roman"/>
                <a:ea typeface="华文新魏"/>
              </a:rPr>
              <a:t>小时。</a:t>
            </a:r>
          </a:p>
          <a:p>
            <a:pPr marR="0" lvl="0" rtl="0"/>
            <a:r>
              <a:rPr lang="en-US" altLang="zh-CN" b="0" i="0" u="none" strike="noStrike" baseline="0" smtClean="0">
                <a:latin typeface="Times New Roman"/>
                <a:ea typeface="华文新魏"/>
              </a:rPr>
              <a:t>&lt;pid&gt;</a:t>
            </a:r>
            <a:r>
              <a:rPr lang="zh-CN" altLang="en-US" b="0" i="0" u="none" strike="noStrike" baseline="0" smtClean="0">
                <a:latin typeface="Times New Roman"/>
                <a:ea typeface="华文新魏"/>
              </a:rPr>
              <a:t>：默认为</a:t>
            </a:r>
            <a:r>
              <a:rPr lang="en-US" altLang="zh-CN" b="0" i="0" u="none" strike="noStrike" baseline="0" smtClean="0">
                <a:latin typeface="Times New Roman"/>
                <a:ea typeface="华文新魏"/>
              </a:rPr>
              <a:t>0</a:t>
            </a:r>
            <a:r>
              <a:rPr lang="zh-CN" altLang="en-US"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AT+CMGF</a:t>
            </a:r>
            <a:r>
              <a:rPr lang="zh-CN" altLang="en-US" b="0" i="0" u="none" strike="noStrike" baseline="0" smtClean="0">
                <a:latin typeface="Times New Roman"/>
                <a:ea typeface="华文新魏"/>
              </a:rPr>
              <a:t>用来设置文本的发送模式，设为</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表示为</a:t>
            </a:r>
            <a:r>
              <a:rPr lang="en-US" altLang="zh-CN" b="0" i="0" u="none" strike="noStrike" baseline="0" smtClean="0">
                <a:latin typeface="Times New Roman"/>
                <a:ea typeface="华文新魏"/>
              </a:rPr>
              <a:t>Text</a:t>
            </a:r>
            <a:r>
              <a:rPr lang="zh-CN" altLang="en-US" b="0" i="0" u="none" strike="noStrike" baseline="0" smtClean="0">
                <a:latin typeface="Times New Roman"/>
                <a:ea typeface="华文新魏"/>
              </a:rPr>
              <a:t>模式，为</a:t>
            </a:r>
            <a:r>
              <a:rPr lang="en-US" altLang="zh-CN" b="0" i="0" u="none" strike="noStrike" baseline="0" smtClean="0">
                <a:latin typeface="Times New Roman"/>
                <a:ea typeface="华文新魏"/>
              </a:rPr>
              <a:t>0</a:t>
            </a:r>
            <a:r>
              <a:rPr lang="zh-CN" altLang="en-US" b="0" i="0" u="none" strike="noStrike" baseline="0" smtClean="0">
                <a:latin typeface="Times New Roman"/>
                <a:ea typeface="华文新魏"/>
              </a:rPr>
              <a:t>标识</a:t>
            </a:r>
            <a:r>
              <a:rPr lang="en-US" altLang="zh-CN" b="0" i="0" u="none" strike="noStrike" baseline="0" smtClean="0">
                <a:latin typeface="Times New Roman"/>
                <a:ea typeface="华文新魏"/>
              </a:rPr>
              <a:t>PDU</a:t>
            </a:r>
            <a:r>
              <a:rPr lang="zh-CN" altLang="en-US" b="0" i="0" u="none" strike="noStrike" baseline="0" smtClean="0">
                <a:latin typeface="Times New Roman"/>
                <a:ea typeface="华文新魏"/>
              </a:rPr>
              <a:t>模式。</a:t>
            </a:r>
          </a:p>
          <a:p>
            <a:pPr marR="0" lvl="0" rtl="0"/>
            <a:r>
              <a:rPr lang="en-US" altLang="zh-CN" b="0" i="0" u="none" strike="noStrike" baseline="0" smtClean="0">
                <a:latin typeface="Times New Roman"/>
                <a:ea typeface="华文新魏"/>
              </a:rPr>
              <a:t>AT+CMGS</a:t>
            </a:r>
            <a:r>
              <a:rPr lang="zh-CN" altLang="en-US" b="0" i="0" u="none" strike="noStrike" baseline="0" smtClean="0">
                <a:latin typeface="Times New Roman"/>
                <a:ea typeface="华文新魏"/>
              </a:rPr>
              <a:t>后紧跟接收信息的手机号码，在‘</a:t>
            </a:r>
            <a:r>
              <a:rPr lang="en-US" altLang="zh-CN" b="0" i="0" u="none" strike="noStrike" baseline="0" smtClean="0">
                <a:latin typeface="Times New Roman"/>
                <a:ea typeface="华文新魏"/>
              </a:rPr>
              <a:t>&gt;</a:t>
            </a:r>
            <a:r>
              <a:rPr lang="zh-CN" altLang="en-US" b="0" i="0" u="none" strike="noStrike" baseline="0" smtClean="0">
                <a:latin typeface="Times New Roman"/>
                <a:ea typeface="华文新魏"/>
              </a:rPr>
              <a:t>’后输入要发送的英文，再按</a:t>
            </a:r>
            <a:r>
              <a:rPr lang="en-US" altLang="zh-CN" b="0" i="0" u="none" strike="noStrike" baseline="0" smtClean="0">
                <a:latin typeface="Times New Roman"/>
                <a:ea typeface="华文新魏"/>
              </a:rPr>
              <a:t>Ctrl+Z</a:t>
            </a:r>
            <a:r>
              <a:rPr lang="zh-CN" altLang="en-US" b="0" i="0" u="none" strike="noStrike" baseline="0" smtClean="0">
                <a:latin typeface="Times New Roman"/>
                <a:ea typeface="华文新魏"/>
              </a:rPr>
              <a:t>组合键即可发送短信，</a:t>
            </a:r>
            <a:r>
              <a:rPr lang="en-US" altLang="zh-CN" b="0" i="0" u="none" strike="noStrike" baseline="0" smtClean="0">
                <a:latin typeface="Times New Roman"/>
                <a:ea typeface="华文新魏"/>
              </a:rPr>
              <a:t>CMGS</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119</a:t>
            </a:r>
            <a:r>
              <a:rPr lang="zh-CN" altLang="en-US" b="0" i="0" u="none" strike="noStrike" baseline="0" smtClean="0">
                <a:latin typeface="Times New Roman"/>
                <a:ea typeface="华文新魏"/>
              </a:rPr>
              <a:t>标识已发送短信的条数。</a:t>
            </a:r>
          </a:p>
        </p:txBody>
      </p:sp>
    </p:spTree>
    <p:extLst>
      <p:ext uri="{BB962C8B-B14F-4D97-AF65-F5344CB8AC3E}">
        <p14:creationId xmlns:p14="http://schemas.microsoft.com/office/powerpoint/2010/main" val="156479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15.1.2  </a:t>
            </a:r>
            <a:r>
              <a:rPr lang="zh-CN" altLang="en-US" b="0" i="0" u="none" strike="noStrike" kern="1800" baseline="0" smtClean="0">
                <a:latin typeface="Times New Roman"/>
                <a:ea typeface="楷体"/>
              </a:rPr>
              <a:t>短信猫分类</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虽然短信猫的核心技术基本相同，但是根据短信猫使用的接口和短信猫中接口模块的不同，短信猫也可以分为不同的种类。如果按照短信猫使用的接口来分类，短信猫可以分为串口短信猫、</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接口短信猫等。如果按照短信猫中接口模块多少来分类，短信猫可分为单口短信猫和短信猫池两种。因此，在本节中将向读者简单介绍这几种短信猫。</a:t>
            </a:r>
          </a:p>
        </p:txBody>
      </p:sp>
    </p:spTree>
    <p:extLst>
      <p:ext uri="{BB962C8B-B14F-4D97-AF65-F5344CB8AC3E}">
        <p14:creationId xmlns:p14="http://schemas.microsoft.com/office/powerpoint/2010/main" val="1950779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）再来发送中文短信，如图</a:t>
            </a:r>
            <a:r>
              <a:rPr lang="en-US" altLang="zh-CN" b="0" i="0" u="none" strike="noStrike" baseline="0" smtClean="0">
                <a:latin typeface="Times New Roman"/>
                <a:ea typeface="华文新魏"/>
              </a:rPr>
              <a:t>15.25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257311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15.25</a:t>
            </a:r>
            <a:r>
              <a:rPr lang="zh-CN" altLang="en-US" b="0" i="0" u="none" strike="noStrike" kern="1800" baseline="0" smtClean="0">
                <a:latin typeface="Times New Roman"/>
                <a:ea typeface="楷体"/>
              </a:rPr>
              <a:t>  发送中文短信</a:t>
            </a:r>
          </a:p>
        </p:txBody>
      </p:sp>
      <p:sp>
        <p:nvSpPr>
          <p:cNvPr id="3" name="文本占位符 2"/>
          <p:cNvSpPr>
            <a:spLocks noGrp="1"/>
          </p:cNvSpPr>
          <p:nvPr>
            <p:ph type="body" idx="1"/>
          </p:nvPr>
        </p:nvSpPr>
        <p:spPr>
          <a:xfrm>
            <a:off x="251520" y="4653136"/>
            <a:ext cx="8579296" cy="1872208"/>
          </a:xfrm>
        </p:spPr>
        <p:txBody>
          <a:bodyPr/>
          <a:lstStyle/>
          <a:p>
            <a:pPr marR="0" lvl="0" rtl="0"/>
            <a:r>
              <a:rPr lang="zh-CN" altLang="en-US" b="0" i="0" u="none" strike="noStrike" baseline="0" dirty="0" smtClean="0">
                <a:latin typeface="Times New Roman"/>
                <a:ea typeface="华文新魏"/>
              </a:rPr>
              <a:t>大部分参数都介绍过了，其中“</a:t>
            </a:r>
            <a:r>
              <a:rPr lang="en-US" altLang="zh-CN" b="0" i="0" u="none" strike="noStrike" baseline="0" dirty="0" err="1" smtClean="0">
                <a:latin typeface="Times New Roman"/>
                <a:ea typeface="华文新魏"/>
              </a:rPr>
              <a:t>6B228FCE51494E34</a:t>
            </a:r>
            <a:r>
              <a:rPr lang="zh-CN" altLang="en-US" b="0" i="0" u="none" strike="noStrike" baseline="0" dirty="0" smtClean="0">
                <a:latin typeface="Times New Roman"/>
                <a:ea typeface="华文新魏"/>
              </a:rPr>
              <a:t>”是中文“欢迎光临”</a:t>
            </a:r>
            <a:r>
              <a:rPr lang="en-US" altLang="zh-CN" b="0" i="0" u="none" strike="noStrike" baseline="0" dirty="0" smtClean="0">
                <a:latin typeface="Times New Roman"/>
                <a:ea typeface="华文新魏"/>
              </a:rPr>
              <a:t>Unicode</a:t>
            </a:r>
            <a:r>
              <a:rPr lang="zh-CN" altLang="en-US" b="0" i="0" u="none" strike="noStrike" baseline="0" dirty="0" smtClean="0">
                <a:latin typeface="Times New Roman"/>
                <a:ea typeface="华文新魏"/>
              </a:rPr>
              <a:t>编码的</a:t>
            </a:r>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进制表示，即每</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个</a:t>
            </a:r>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进制位表示一个汉字。“</a:t>
            </a:r>
            <a:r>
              <a:rPr lang="en-US" altLang="zh-CN" b="0" i="0" u="none" strike="noStrike" baseline="0" dirty="0" err="1" smtClean="0">
                <a:latin typeface="Times New Roman"/>
                <a:ea typeface="华文新魏"/>
              </a:rPr>
              <a:t>6B22</a:t>
            </a:r>
            <a:r>
              <a:rPr lang="zh-CN" altLang="en-US" b="0" i="0" u="none" strike="noStrike" baseline="0" dirty="0" smtClean="0">
                <a:latin typeface="Times New Roman"/>
                <a:ea typeface="华文新魏"/>
              </a:rPr>
              <a:t>”表示“欢”。</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98841241"/>
              </p:ext>
            </p:extLst>
          </p:nvPr>
        </p:nvGraphicFramePr>
        <p:xfrm>
          <a:off x="1442032" y="1412776"/>
          <a:ext cx="6154304" cy="3096344"/>
        </p:xfrm>
        <a:graphic>
          <a:graphicData uri="http://schemas.openxmlformats.org/presentationml/2006/ole">
            <mc:AlternateContent xmlns:mc="http://schemas.openxmlformats.org/markup-compatibility/2006">
              <mc:Choice xmlns:v="urn:schemas-microsoft-com:vml" Requires="v">
                <p:oleObj spid="_x0000_s25605" name="Visio" r:id="rId3" imgW="7076215" imgH="3561945" progId="Visio.Drawing.11">
                  <p:embed/>
                </p:oleObj>
              </mc:Choice>
              <mc:Fallback>
                <p:oleObj name="Visio" r:id="rId3" imgW="7076215" imgH="35619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032" y="1412776"/>
                        <a:ext cx="6154304" cy="3096344"/>
                      </a:xfrm>
                      <a:prstGeom prst="rect">
                        <a:avLst/>
                      </a:prstGeom>
                      <a:noFill/>
                    </p:spPr>
                  </p:pic>
                </p:oleObj>
              </mc:Fallback>
            </mc:AlternateContent>
          </a:graphicData>
        </a:graphic>
      </p:graphicFrame>
    </p:spTree>
    <p:extLst>
      <p:ext uri="{BB962C8B-B14F-4D97-AF65-F5344CB8AC3E}">
        <p14:creationId xmlns:p14="http://schemas.microsoft.com/office/powerpoint/2010/main" val="3545636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15.5.3  PDU</a:t>
            </a:r>
            <a:r>
              <a:rPr lang="zh-CN" altLang="en-US" b="0" i="0" u="none" strike="noStrike" kern="1800" baseline="0" smtClean="0">
                <a:latin typeface="Times New Roman"/>
                <a:ea typeface="楷体"/>
              </a:rPr>
              <a:t>模式演示</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选择</a:t>
            </a:r>
            <a:r>
              <a:rPr lang="en-US" altLang="zh-CN" b="0" i="0" u="none" strike="noStrike" baseline="0" smtClean="0">
                <a:latin typeface="Times New Roman"/>
                <a:ea typeface="华文新魏"/>
              </a:rPr>
              <a:t>UCS2</a:t>
            </a:r>
            <a:r>
              <a:rPr lang="zh-CN" altLang="en-US" b="0" i="0" u="none" strike="noStrike" baseline="0" smtClean="0">
                <a:latin typeface="Times New Roman"/>
                <a:ea typeface="华文新魏"/>
              </a:rPr>
              <a:t>编码可以同时发送中文和英文短信，如图</a:t>
            </a:r>
            <a:r>
              <a:rPr lang="en-US" altLang="zh-CN" b="0" i="0" u="none" strike="noStrike" baseline="0" smtClean="0">
                <a:latin typeface="Times New Roman"/>
                <a:ea typeface="华文新魏"/>
              </a:rPr>
              <a:t>15.26</a:t>
            </a:r>
            <a:r>
              <a:rPr lang="zh-CN" altLang="en-US" b="0" i="0" u="none" strike="noStrike" baseline="0" smtClean="0">
                <a:latin typeface="Times New Roman"/>
                <a:ea typeface="华文新魏"/>
              </a:rPr>
              <a:t>所示，发送的短信内容是：你好</a:t>
            </a:r>
            <a:r>
              <a:rPr lang="en-US" altLang="zh-CN" b="0" i="0" u="none" strike="noStrike" baseline="0" smtClean="0">
                <a:latin typeface="Times New Roman"/>
                <a:ea typeface="华文新魏"/>
              </a:rPr>
              <a:t>ABC</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451228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15.26</a:t>
            </a:r>
            <a:r>
              <a:rPr lang="zh-CN" altLang="en-US" b="0" i="0" u="none" strike="noStrike" kern="1800" baseline="0" smtClean="0">
                <a:latin typeface="Times New Roman"/>
                <a:ea typeface="楷体"/>
              </a:rPr>
              <a:t>  发送中英文短信</a:t>
            </a:r>
          </a:p>
        </p:txBody>
      </p:sp>
      <p:sp>
        <p:nvSpPr>
          <p:cNvPr id="3" name="文本占位符 2"/>
          <p:cNvSpPr>
            <a:spLocks noGrp="1"/>
          </p:cNvSpPr>
          <p:nvPr>
            <p:ph type="body" idx="1"/>
          </p:nvPr>
        </p:nvSpPr>
        <p:spPr>
          <a:xfrm>
            <a:off x="251520" y="4509120"/>
            <a:ext cx="8579296" cy="2016224"/>
          </a:xfrm>
        </p:spPr>
        <p:txBody>
          <a:bodyPr/>
          <a:lstStyle/>
          <a:p>
            <a:pPr marR="0" lvl="0" rtl="0"/>
            <a:r>
              <a:rPr lang="en-US" altLang="zh-CN" b="0" i="0" u="none" strike="noStrike" baseline="0" dirty="0" err="1" smtClean="0">
                <a:latin typeface="Times New Roman"/>
                <a:ea typeface="华文新魏"/>
              </a:rPr>
              <a:t>AT+CMGS</a:t>
            </a:r>
            <a:r>
              <a:rPr lang="en-US" altLang="zh-CN" b="0" i="0" u="none" strike="noStrike" baseline="0" dirty="0" smtClean="0">
                <a:latin typeface="Times New Roman"/>
                <a:ea typeface="华文新魏"/>
              </a:rPr>
              <a:t>=25</a:t>
            </a:r>
            <a:r>
              <a:rPr lang="zh-CN" altLang="en-US" b="0" i="0" u="none" strike="noStrike" baseline="0" dirty="0" smtClean="0">
                <a:latin typeface="Times New Roman"/>
                <a:ea typeface="华文新魏"/>
              </a:rPr>
              <a:t>表示从“</a:t>
            </a:r>
            <a:r>
              <a:rPr lang="en-US" altLang="zh-CN" b="0" i="0" u="none" strike="noStrike" baseline="0" dirty="0" smtClean="0">
                <a:latin typeface="Times New Roman"/>
                <a:ea typeface="华文新魏"/>
              </a:rPr>
              <a:t>11000</a:t>
            </a:r>
            <a:r>
              <a:rPr lang="zh-CN" altLang="en-US" b="0" i="0" u="none" strike="noStrike" baseline="0" dirty="0" smtClean="0">
                <a:latin typeface="Times New Roman"/>
                <a:ea typeface="华文新魏"/>
              </a:rPr>
              <a:t>”开始到“</a:t>
            </a:r>
            <a:r>
              <a:rPr lang="en-US" altLang="zh-CN" b="0" i="0" u="none" strike="noStrike" baseline="0" dirty="0" smtClean="0">
                <a:latin typeface="Times New Roman"/>
                <a:ea typeface="华文新魏"/>
              </a:rPr>
              <a:t>0043</a:t>
            </a:r>
            <a:r>
              <a:rPr lang="zh-CN" altLang="en-US" b="0" i="0" u="none" strike="noStrike" baseline="0" dirty="0" smtClean="0">
                <a:latin typeface="Times New Roman"/>
                <a:ea typeface="华文新魏"/>
              </a:rPr>
              <a:t>”字符字节数的一半，即一共有</a:t>
            </a:r>
            <a:r>
              <a:rPr lang="en-US" altLang="zh-CN" b="0" i="0" u="none" strike="noStrike" baseline="0" dirty="0" smtClean="0">
                <a:latin typeface="Times New Roman"/>
                <a:ea typeface="华文新魏"/>
              </a:rPr>
              <a:t>42</a:t>
            </a:r>
            <a:r>
              <a:rPr lang="zh-CN" altLang="en-US" b="0" i="0" u="none" strike="noStrike" baseline="0" dirty="0" smtClean="0">
                <a:latin typeface="Times New Roman"/>
                <a:ea typeface="华文新魏"/>
              </a:rPr>
              <a:t>个字符，那个非常长的串包含了很多的信息，下面来解析下那串字符，如图</a:t>
            </a:r>
            <a:r>
              <a:rPr lang="en-US" altLang="zh-CN" b="0" i="0" u="none" strike="noStrike" baseline="0" dirty="0" smtClean="0">
                <a:latin typeface="Times New Roman"/>
                <a:ea typeface="华文新魏"/>
              </a:rPr>
              <a:t>15.27</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11498321"/>
              </p:ext>
            </p:extLst>
          </p:nvPr>
        </p:nvGraphicFramePr>
        <p:xfrm>
          <a:off x="941650" y="1412776"/>
          <a:ext cx="7158742" cy="2952328"/>
        </p:xfrm>
        <a:graphic>
          <a:graphicData uri="http://schemas.openxmlformats.org/presentationml/2006/ole">
            <mc:AlternateContent xmlns:mc="http://schemas.openxmlformats.org/markup-compatibility/2006">
              <mc:Choice xmlns:v="urn:schemas-microsoft-com:vml" Requires="v">
                <p:oleObj spid="_x0000_s26629" name="Visio" r:id="rId3" imgW="8809529" imgH="3628687" progId="Visio.Drawing.11">
                  <p:embed/>
                </p:oleObj>
              </mc:Choice>
              <mc:Fallback>
                <p:oleObj name="Visio" r:id="rId3" imgW="8809529" imgH="36286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50" y="1412776"/>
                        <a:ext cx="7158742" cy="2952328"/>
                      </a:xfrm>
                      <a:prstGeom prst="rect">
                        <a:avLst/>
                      </a:prstGeom>
                      <a:noFill/>
                    </p:spPr>
                  </p:pic>
                </p:oleObj>
              </mc:Fallback>
            </mc:AlternateContent>
          </a:graphicData>
        </a:graphic>
      </p:graphicFrame>
    </p:spTree>
    <p:extLst>
      <p:ext uri="{BB962C8B-B14F-4D97-AF65-F5344CB8AC3E}">
        <p14:creationId xmlns:p14="http://schemas.microsoft.com/office/powerpoint/2010/main" val="25832078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15.27</a:t>
            </a:r>
            <a:r>
              <a:rPr lang="zh-CN" altLang="en-US" b="0" i="0" u="none" strike="noStrike" kern="1800" baseline="0" smtClean="0">
                <a:latin typeface="Times New Roman"/>
                <a:ea typeface="楷体"/>
              </a:rPr>
              <a:t>  解析发送的字符串</a:t>
            </a:r>
          </a:p>
        </p:txBody>
      </p:sp>
      <p:sp>
        <p:nvSpPr>
          <p:cNvPr id="3" name="文本占位符 2"/>
          <p:cNvSpPr>
            <a:spLocks noGrp="1"/>
          </p:cNvSpPr>
          <p:nvPr>
            <p:ph type="body" idx="1"/>
          </p:nvPr>
        </p:nvSpPr>
        <p:spPr>
          <a:xfrm>
            <a:off x="251520" y="4077072"/>
            <a:ext cx="8579296" cy="2448272"/>
          </a:xfrm>
        </p:spPr>
        <p:txBody>
          <a:bodyPr/>
          <a:lstStyle/>
          <a:p>
            <a:pPr marR="0" lvl="0" rtl="0"/>
            <a:r>
              <a:rPr lang="zh-CN" altLang="en-US" b="0" i="0" u="none" strike="noStrike" baseline="0" dirty="0" smtClean="0">
                <a:latin typeface="Times New Roman"/>
                <a:ea typeface="华文新魏"/>
              </a:rPr>
              <a:t>提示：</a:t>
            </a:r>
            <a:r>
              <a:rPr lang="en-US" altLang="zh-CN" b="0" i="0" u="none" strike="noStrike" baseline="0" dirty="0" err="1" smtClean="0">
                <a:latin typeface="Times New Roman"/>
                <a:ea typeface="华文新魏"/>
              </a:rPr>
              <a:t>SIM</a:t>
            </a:r>
            <a:r>
              <a:rPr lang="zh-CN" altLang="en-US" b="0" i="0" u="none" strike="noStrike" baseline="0" dirty="0" smtClean="0">
                <a:latin typeface="Times New Roman"/>
                <a:ea typeface="华文新魏"/>
              </a:rPr>
              <a:t>卡短信中心号码可以通过</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a:t>
            </a:r>
            <a:r>
              <a:rPr lang="en-US" altLang="zh-CN" b="0" i="0" u="none" strike="noStrike" baseline="0" dirty="0" err="1" smtClean="0">
                <a:latin typeface="Times New Roman"/>
                <a:ea typeface="华文新魏"/>
              </a:rPr>
              <a:t>AT+CSCA</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获取，如图</a:t>
            </a:r>
            <a:r>
              <a:rPr lang="en-US" altLang="zh-CN" b="0" i="0" u="none" strike="noStrike" baseline="0" dirty="0" smtClean="0">
                <a:latin typeface="Times New Roman"/>
                <a:ea typeface="华文新魏"/>
              </a:rPr>
              <a:t>15.28</a:t>
            </a:r>
            <a:r>
              <a:rPr lang="zh-CN" altLang="en-US" b="0" i="0" u="none" strike="noStrike" baseline="0" dirty="0" smtClean="0">
                <a:latin typeface="Times New Roman"/>
                <a:ea typeface="华文新魏"/>
              </a:rPr>
              <a:t>所示。其中返回的字串“</a:t>
            </a:r>
            <a:r>
              <a:rPr lang="en-US" altLang="zh-CN" b="0" i="0" u="none" strike="noStrike" baseline="0" dirty="0" smtClean="0">
                <a:latin typeface="Times New Roman"/>
                <a:ea typeface="华文新魏"/>
              </a:rPr>
              <a:t>+8613010701500</a:t>
            </a:r>
            <a:r>
              <a:rPr lang="zh-CN" altLang="en-US" b="0" i="0" u="none" strike="noStrike" baseline="0" dirty="0" smtClean="0">
                <a:latin typeface="Times New Roman"/>
                <a:ea typeface="华文新魏"/>
              </a:rPr>
              <a:t>”就是短信中心号码了。</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83525440"/>
              </p:ext>
            </p:extLst>
          </p:nvPr>
        </p:nvGraphicFramePr>
        <p:xfrm>
          <a:off x="845586" y="1412776"/>
          <a:ext cx="7398822" cy="2592288"/>
        </p:xfrm>
        <a:graphic>
          <a:graphicData uri="http://schemas.openxmlformats.org/presentationml/2006/ole">
            <mc:AlternateContent xmlns:mc="http://schemas.openxmlformats.org/markup-compatibility/2006">
              <mc:Choice xmlns:v="urn:schemas-microsoft-com:vml" Requires="v">
                <p:oleObj spid="_x0000_s27653" name="Visio" r:id="rId3" imgW="8112265" imgH="2847502" progId="Visio.Drawing.11">
                  <p:embed/>
                </p:oleObj>
              </mc:Choice>
              <mc:Fallback>
                <p:oleObj name="Visio" r:id="rId3" imgW="8112265" imgH="28475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86" y="1412776"/>
                        <a:ext cx="7398822" cy="2592288"/>
                      </a:xfrm>
                      <a:prstGeom prst="rect">
                        <a:avLst/>
                      </a:prstGeom>
                      <a:noFill/>
                    </p:spPr>
                  </p:pic>
                </p:oleObj>
              </mc:Fallback>
            </mc:AlternateContent>
          </a:graphicData>
        </a:graphic>
      </p:graphicFrame>
    </p:spTree>
    <p:extLst>
      <p:ext uri="{BB962C8B-B14F-4D97-AF65-F5344CB8AC3E}">
        <p14:creationId xmlns:p14="http://schemas.microsoft.com/office/powerpoint/2010/main" val="20492619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15.28</a:t>
            </a:r>
            <a:r>
              <a:rPr lang="zh-CN" altLang="en-US" b="0" i="0" u="none" strike="noStrike" kern="1800" baseline="0" smtClean="0">
                <a:latin typeface="Times New Roman"/>
                <a:ea typeface="楷体"/>
              </a:rPr>
              <a:t>  获取短信中心号码</a:t>
            </a:r>
          </a:p>
        </p:txBody>
      </p:sp>
      <p:sp>
        <p:nvSpPr>
          <p:cNvPr id="3" name="文本占位符 2"/>
          <p:cNvSpPr>
            <a:spLocks noGrp="1"/>
          </p:cNvSpPr>
          <p:nvPr>
            <p:ph type="body" idx="1"/>
          </p:nvPr>
        </p:nvSpPr>
        <p:spPr>
          <a:xfrm>
            <a:off x="251520" y="3429000"/>
            <a:ext cx="8579296" cy="3096344"/>
          </a:xfrm>
        </p:spPr>
        <p:txBody>
          <a:bodyPr>
            <a:normAutofit fontScale="77500" lnSpcReduction="20000"/>
          </a:bodyPr>
          <a:lstStyle/>
          <a:p>
            <a:pPr marR="0" lvl="0" rtl="0"/>
            <a:r>
              <a:rPr lang="zh-CN" altLang="en-US" b="0" i="0" u="none" strike="noStrike" baseline="0" dirty="0" smtClean="0">
                <a:latin typeface="Times New Roman"/>
                <a:ea typeface="华文新魏"/>
              </a:rPr>
              <a:t>按编号解析要发送的字符串，如下：</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08</a:t>
            </a:r>
            <a:r>
              <a:rPr lang="zh-CN" altLang="en-US" b="0" i="0" u="none" strike="noStrike" baseline="0" dirty="0" smtClean="0">
                <a:latin typeface="Times New Roman"/>
                <a:ea typeface="华文新魏"/>
              </a:rPr>
              <a:t>”表示编号为</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所指串的长度，用</a:t>
            </a:r>
            <a:r>
              <a:rPr lang="en-US" altLang="zh-CN" b="0" i="0" u="none" strike="noStrike" baseline="0" dirty="0" smtClean="0">
                <a:latin typeface="Times New Roman"/>
                <a:ea typeface="华文新魏"/>
              </a:rPr>
              <a:t>16</a:t>
            </a:r>
            <a:r>
              <a:rPr lang="zh-CN" altLang="en-US" b="0" i="0" u="none" strike="noStrike" baseline="0" dirty="0" smtClean="0">
                <a:latin typeface="Times New Roman"/>
                <a:ea typeface="华文新魏"/>
              </a:rPr>
              <a:t>进制表示。</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91</a:t>
            </a:r>
            <a:r>
              <a:rPr lang="zh-CN" altLang="en-US" b="0" i="0" u="none" strike="noStrike" baseline="0" dirty="0" smtClean="0">
                <a:latin typeface="Times New Roman"/>
                <a:ea typeface="华文新魏"/>
              </a:rPr>
              <a:t>”是短信中心号码类型，即国际化。“</a:t>
            </a:r>
            <a:r>
              <a:rPr lang="en-US" altLang="zh-CN" b="0" i="0" u="none" strike="noStrike" baseline="0" dirty="0" err="1" smtClean="0">
                <a:latin typeface="Times New Roman"/>
                <a:ea typeface="华文新魏"/>
              </a:rPr>
              <a:t>683110701005F0</a:t>
            </a:r>
            <a:r>
              <a:rPr lang="zh-CN" altLang="en-US" b="0" i="0" u="none" strike="noStrike" baseline="0" dirty="0" smtClean="0">
                <a:latin typeface="Times New Roman"/>
                <a:ea typeface="华文新魏"/>
              </a:rPr>
              <a:t>”是经过处理的短信中心号码，首先在号码后加字符‘</a:t>
            </a:r>
            <a:r>
              <a:rPr lang="en-US" altLang="zh-CN" b="0" i="0" u="none" strike="noStrike" baseline="0" dirty="0" smtClean="0">
                <a:latin typeface="Times New Roman"/>
                <a:ea typeface="华文新魏"/>
              </a:rPr>
              <a:t>F</a:t>
            </a:r>
            <a:r>
              <a:rPr lang="zh-CN" altLang="en-US" b="0" i="0" u="none" strike="noStrike" baseline="0" dirty="0" smtClean="0">
                <a:latin typeface="Times New Roman"/>
                <a:ea typeface="华文新魏"/>
              </a:rPr>
              <a:t>’，凑成偶数个字符，即“</a:t>
            </a:r>
            <a:r>
              <a:rPr lang="en-US" altLang="zh-CN" b="0" i="0" u="none" strike="noStrike" baseline="0" dirty="0" err="1" smtClean="0">
                <a:latin typeface="Times New Roman"/>
                <a:ea typeface="华文新魏"/>
              </a:rPr>
              <a:t>8613010701500F</a:t>
            </a:r>
            <a:r>
              <a:rPr lang="zh-CN" altLang="en-US" b="0" i="0" u="none" strike="noStrike" baseline="0" dirty="0" smtClean="0">
                <a:latin typeface="Times New Roman"/>
                <a:ea typeface="华文新魏"/>
              </a:rPr>
              <a:t>”，然后交换奇、偶字符的位置即可。</a:t>
            </a:r>
          </a:p>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91</a:t>
            </a:r>
            <a:r>
              <a:rPr lang="zh-CN" altLang="en-US" b="0" i="0" u="none" strike="noStrike" baseline="0" dirty="0" smtClean="0">
                <a:latin typeface="Times New Roman"/>
                <a:ea typeface="华文新魏"/>
              </a:rPr>
              <a:t>”同样是国际化的意思。“</a:t>
            </a:r>
            <a:r>
              <a:rPr lang="en-US" altLang="zh-CN" b="0" i="0" u="none" strike="noStrike" baseline="0" dirty="0" err="1" smtClean="0">
                <a:latin typeface="Times New Roman"/>
                <a:ea typeface="华文新魏"/>
              </a:rPr>
              <a:t>682143651732F4</a:t>
            </a:r>
            <a:r>
              <a:rPr lang="zh-CN" altLang="en-US" b="0" i="0" u="none" strike="noStrike" baseline="0" dirty="0" smtClean="0">
                <a:latin typeface="Times New Roman"/>
                <a:ea typeface="华文新魏"/>
              </a:rPr>
              <a:t>”是经过处理的收信手机号码，同样要在号码后加字符‘</a:t>
            </a:r>
            <a:r>
              <a:rPr lang="en-US" altLang="zh-CN" b="0" i="0" u="none" strike="noStrike" baseline="0" dirty="0" smtClean="0">
                <a:latin typeface="Times New Roman"/>
                <a:ea typeface="华文新魏"/>
              </a:rPr>
              <a:t>F</a:t>
            </a:r>
            <a:r>
              <a:rPr lang="zh-CN" altLang="en-US" b="0" i="0" u="none" strike="noStrike" baseline="0" dirty="0" smtClean="0">
                <a:latin typeface="Times New Roman"/>
                <a:ea typeface="华文新魏"/>
              </a:rPr>
              <a:t>’，凑成偶数个字符，即“</a:t>
            </a:r>
            <a:r>
              <a:rPr lang="en-US" altLang="zh-CN" b="0" i="0" u="none" strike="noStrike" baseline="0" dirty="0" err="1" smtClean="0">
                <a:latin typeface="Times New Roman"/>
                <a:ea typeface="华文新魏"/>
              </a:rPr>
              <a:t>8612345671234F</a:t>
            </a:r>
            <a:r>
              <a:rPr lang="zh-CN" altLang="en-US" b="0" i="0" u="none" strike="noStrike" baseline="0" dirty="0" smtClean="0">
                <a:latin typeface="Times New Roman"/>
                <a:ea typeface="华文新魏"/>
              </a:rPr>
              <a:t>”，然后交换奇、偶字符的位置即可。</a:t>
            </a:r>
          </a:p>
        </p:txBody>
      </p:sp>
      <p:pic>
        <p:nvPicPr>
          <p:cNvPr id="28674" name="Picture 2" descr="SNAGHTMLc8f0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178" y="1268760"/>
            <a:ext cx="5360118"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2928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00</a:t>
            </a:r>
            <a:r>
              <a:rPr lang="zh-CN" altLang="en-US" b="0" i="0" u="none" strike="noStrike" baseline="0" smtClean="0">
                <a:latin typeface="Times New Roman"/>
                <a:ea typeface="华文新魏"/>
              </a:rPr>
              <a:t>”是协议标识，点到点方式发送短信。“</a:t>
            </a:r>
            <a:r>
              <a:rPr lang="en-US" altLang="zh-CN" b="0" i="0" u="none" strike="noStrike" baseline="0" smtClean="0">
                <a:latin typeface="Times New Roman"/>
                <a:ea typeface="华文新魏"/>
              </a:rPr>
              <a:t>08</a:t>
            </a:r>
            <a:r>
              <a:rPr lang="zh-CN" altLang="en-US" b="0" i="0" u="none" strike="noStrike" baseline="0" smtClean="0">
                <a:latin typeface="Times New Roman"/>
                <a:ea typeface="华文新魏"/>
              </a:rPr>
              <a:t>”是数据编码方案，即</a:t>
            </a:r>
            <a:r>
              <a:rPr lang="en-US" altLang="zh-CN" b="0" i="0" u="none" strike="noStrike" baseline="0" smtClean="0">
                <a:latin typeface="Times New Roman"/>
                <a:ea typeface="华文新魏"/>
              </a:rPr>
              <a:t>UCS2</a:t>
            </a:r>
            <a:r>
              <a:rPr lang="zh-CN" altLang="en-US" b="0" i="0" u="none" strike="noStrike" baseline="0" smtClean="0">
                <a:latin typeface="Times New Roman"/>
                <a:ea typeface="华文新魏"/>
              </a:rPr>
              <a:t>编码，还可以是：“</a:t>
            </a:r>
            <a:r>
              <a:rPr lang="en-US" altLang="zh-CN" b="0" i="0" u="none" strike="noStrike" baseline="0" smtClean="0">
                <a:latin typeface="Times New Roman"/>
                <a:ea typeface="华文新魏"/>
              </a:rPr>
              <a:t>00</a:t>
            </a:r>
            <a:r>
              <a:rPr lang="zh-CN" altLang="en-US" b="0" i="0" u="none" strike="noStrike" baseline="0" smtClean="0">
                <a:latin typeface="Times New Roman"/>
                <a:ea typeface="华文新魏"/>
              </a:rPr>
              <a:t>”，即</a:t>
            </a:r>
            <a:r>
              <a:rPr lang="en-US" altLang="zh-CN" b="0" i="0" u="none" strike="noStrike" baseline="0" smtClean="0">
                <a:latin typeface="Times New Roman"/>
                <a:ea typeface="华文新魏"/>
              </a:rPr>
              <a:t>7-bit</a:t>
            </a:r>
            <a:r>
              <a:rPr lang="zh-CN" altLang="en-US" b="0" i="0" u="none" strike="noStrike" baseline="0" smtClean="0">
                <a:latin typeface="Times New Roman"/>
                <a:ea typeface="华文新魏"/>
              </a:rPr>
              <a:t>编码；“</a:t>
            </a:r>
            <a:r>
              <a:rPr lang="en-US" altLang="zh-CN" b="0" i="0" u="none" strike="noStrike" baseline="0" smtClean="0">
                <a:latin typeface="Times New Roman"/>
                <a:ea typeface="华文新魏"/>
              </a:rPr>
              <a:t>04</a:t>
            </a:r>
            <a:r>
              <a:rPr lang="zh-CN" altLang="en-US" b="0" i="0" u="none" strike="noStrike" baseline="0" smtClean="0">
                <a:latin typeface="Times New Roman"/>
                <a:ea typeface="华文新魏"/>
              </a:rPr>
              <a:t>”，即</a:t>
            </a:r>
            <a:r>
              <a:rPr lang="en-US" altLang="zh-CN" b="0" i="0" u="none" strike="noStrike" baseline="0" smtClean="0">
                <a:latin typeface="Times New Roman"/>
                <a:ea typeface="华文新魏"/>
              </a:rPr>
              <a:t>8-bit</a:t>
            </a:r>
            <a:r>
              <a:rPr lang="zh-CN" altLang="en-US" b="0" i="0" u="none" strike="noStrike" baseline="0" smtClean="0">
                <a:latin typeface="Times New Roman"/>
                <a:ea typeface="华文新魏"/>
              </a:rPr>
              <a:t>编码。最后的“</a:t>
            </a:r>
            <a:r>
              <a:rPr lang="en-US" altLang="zh-CN" b="0" i="0" u="none" strike="noStrike" baseline="0" smtClean="0">
                <a:latin typeface="Times New Roman"/>
                <a:ea typeface="华文新魏"/>
              </a:rPr>
              <a:t>00</a:t>
            </a:r>
            <a:r>
              <a:rPr lang="zh-CN" altLang="en-US" b="0" i="0" u="none" strike="noStrike" baseline="0" smtClean="0">
                <a:latin typeface="Times New Roman"/>
                <a:ea typeface="华文新魏"/>
              </a:rPr>
              <a:t>”是有效期。</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4F60597D004100420043</a:t>
            </a:r>
            <a:r>
              <a:rPr lang="zh-CN" altLang="en-US" b="0" i="0" u="none" strike="noStrike" baseline="0" smtClean="0">
                <a:latin typeface="Times New Roman"/>
                <a:ea typeface="华文新魏"/>
              </a:rPr>
              <a:t>”是具体的用户信息，即“</a:t>
            </a:r>
            <a:r>
              <a:rPr lang="en-US" altLang="zh-CN" b="0" i="0" u="none" strike="noStrike" baseline="0" smtClean="0">
                <a:latin typeface="Times New Roman"/>
                <a:ea typeface="华文新魏"/>
              </a:rPr>
              <a:t>4F60597D</a:t>
            </a:r>
            <a:r>
              <a:rPr lang="zh-CN" altLang="en-US" b="0" i="0" u="none" strike="noStrike" baseline="0" smtClean="0">
                <a:latin typeface="Times New Roman"/>
                <a:ea typeface="华文新魏"/>
              </a:rPr>
              <a:t>”是“你好”，“</a:t>
            </a:r>
            <a:r>
              <a:rPr lang="en-US" altLang="zh-CN" b="0" i="0" u="none" strike="noStrike" baseline="0" smtClean="0">
                <a:latin typeface="Times New Roman"/>
                <a:ea typeface="华文新魏"/>
              </a:rPr>
              <a:t>004100420043</a:t>
            </a:r>
            <a:r>
              <a:rPr lang="zh-CN" altLang="en-US" b="0" i="0" u="none" strike="noStrike" baseline="0" smtClean="0">
                <a:latin typeface="Times New Roman"/>
                <a:ea typeface="华文新魏"/>
              </a:rPr>
              <a:t>”是“</a:t>
            </a:r>
            <a:r>
              <a:rPr lang="en-US" altLang="zh-CN" b="0" i="0" u="none" strike="noStrike" baseline="0" smtClean="0">
                <a:latin typeface="Times New Roman"/>
                <a:ea typeface="华文新魏"/>
              </a:rPr>
              <a:t>ABC</a:t>
            </a:r>
            <a:r>
              <a:rPr lang="zh-CN" altLang="en-US"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其实发送的字符串也可以不包括编号为</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的串，但串的前面需要加上“</a:t>
            </a:r>
            <a:r>
              <a:rPr lang="en-US" altLang="zh-CN" b="0" i="0" u="none" strike="noStrike" baseline="0" smtClean="0">
                <a:latin typeface="Times New Roman"/>
                <a:ea typeface="华文新魏"/>
              </a:rPr>
              <a:t>00</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15.29</a:t>
            </a:r>
            <a:r>
              <a:rPr lang="zh-CN" altLang="en-US" b="0" i="0" u="none" strike="noStrike" baseline="0" smtClean="0">
                <a:latin typeface="Times New Roman"/>
                <a:ea typeface="华文新魏"/>
              </a:rPr>
              <a:t>所示，同样短信成功发送了。</a:t>
            </a:r>
          </a:p>
        </p:txBody>
      </p:sp>
    </p:spTree>
    <p:extLst>
      <p:ext uri="{BB962C8B-B14F-4D97-AF65-F5344CB8AC3E}">
        <p14:creationId xmlns:p14="http://schemas.microsoft.com/office/powerpoint/2010/main" val="28900951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15.29</a:t>
            </a:r>
            <a:r>
              <a:rPr lang="zh-CN" altLang="en-US" b="0" i="0" u="none" strike="noStrike" kern="1800" baseline="0" smtClean="0">
                <a:latin typeface="Times New Roman"/>
                <a:ea typeface="楷体"/>
              </a:rPr>
              <a:t>  发送短信的另一种方式</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78479705"/>
              </p:ext>
            </p:extLst>
          </p:nvPr>
        </p:nvGraphicFramePr>
        <p:xfrm>
          <a:off x="936052" y="1556792"/>
          <a:ext cx="7164340" cy="3240360"/>
        </p:xfrm>
        <a:graphic>
          <a:graphicData uri="http://schemas.openxmlformats.org/presentationml/2006/ole">
            <mc:AlternateContent xmlns:mc="http://schemas.openxmlformats.org/markup-compatibility/2006">
              <mc:Choice xmlns:v="urn:schemas-microsoft-com:vml" Requires="v">
                <p:oleObj spid="_x0000_s29701" name="Visio" r:id="rId3" imgW="7142840" imgH="3228502" progId="Visio.Drawing.11">
                  <p:embed/>
                </p:oleObj>
              </mc:Choice>
              <mc:Fallback>
                <p:oleObj name="Visio" r:id="rId3" imgW="7142840" imgH="32285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052" y="1556792"/>
                        <a:ext cx="7164340" cy="3240360"/>
                      </a:xfrm>
                      <a:prstGeom prst="rect">
                        <a:avLst/>
                      </a:prstGeom>
                      <a:noFill/>
                    </p:spPr>
                  </p:pic>
                </p:oleObj>
              </mc:Fallback>
            </mc:AlternateContent>
          </a:graphicData>
        </a:graphic>
      </p:graphicFrame>
    </p:spTree>
    <p:extLst>
      <p:ext uri="{BB962C8B-B14F-4D97-AF65-F5344CB8AC3E}">
        <p14:creationId xmlns:p14="http://schemas.microsoft.com/office/powerpoint/2010/main" val="22127105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  VC</a:t>
            </a:r>
            <a:r>
              <a:rPr lang="zh-CN" altLang="en-US" b="0" i="0" u="none" strike="noStrike" kern="1800" baseline="0" smtClean="0">
                <a:latin typeface="Times New Roman"/>
                <a:ea typeface="楷体"/>
              </a:rPr>
              <a:t>短信发送示例</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这节将会以一个示例的开发为主，将前面所讲到的知识应用到程序中，最终我们会获得一个可以通过短信猫发送短信的对话框程序。</a:t>
            </a:r>
          </a:p>
        </p:txBody>
      </p:sp>
    </p:spTree>
    <p:extLst>
      <p:ext uri="{BB962C8B-B14F-4D97-AF65-F5344CB8AC3E}">
        <p14:creationId xmlns:p14="http://schemas.microsoft.com/office/powerpoint/2010/main" val="33722141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15.6.1  </a:t>
            </a:r>
            <a:r>
              <a:rPr lang="zh-CN" altLang="en-US" b="0" i="0" u="none" strike="noStrike" kern="1800" baseline="0" smtClean="0">
                <a:latin typeface="Times New Roman"/>
                <a:ea typeface="楷体"/>
              </a:rPr>
              <a:t>示例展示</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示例是基于对话框的应用程序，被命名为</a:t>
            </a:r>
            <a:r>
              <a:rPr lang="en-US" altLang="zh-CN" b="0" i="0" u="none" strike="noStrike" baseline="0" smtClean="0">
                <a:latin typeface="Times New Roman"/>
                <a:ea typeface="华文新魏"/>
              </a:rPr>
              <a:t>test</a:t>
            </a:r>
            <a:r>
              <a:rPr lang="zh-CN" altLang="en-US" b="0" i="0" u="none" strike="noStrike" baseline="0" smtClean="0">
                <a:latin typeface="Times New Roman"/>
                <a:ea typeface="华文新魏"/>
              </a:rPr>
              <a:t>，主对话框设计如图</a:t>
            </a:r>
            <a:r>
              <a:rPr lang="en-US" altLang="zh-CN" b="0" i="0" u="none" strike="noStrike" baseline="0" smtClean="0">
                <a:latin typeface="Times New Roman"/>
                <a:ea typeface="华文新魏"/>
              </a:rPr>
              <a:t>15.30</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387043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．串口短信猫</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串口短信猫是指该类短信猫与计算机之间的数据通信是通过串口进行传输的。其接口外型如图</a:t>
            </a:r>
            <a:r>
              <a:rPr lang="en-US" altLang="zh-CN" b="0" i="0" u="none" strike="noStrike" baseline="0" dirty="0" smtClean="0">
                <a:latin typeface="Times New Roman"/>
                <a:ea typeface="华文新魏"/>
              </a:rPr>
              <a:t>15.2</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3859299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15.30</a:t>
            </a:r>
            <a:r>
              <a:rPr lang="zh-CN" altLang="en-US" b="0" i="0" u="none" strike="noStrike" kern="1800" baseline="0" smtClean="0">
                <a:latin typeface="Times New Roman"/>
                <a:ea typeface="楷体"/>
              </a:rPr>
              <a:t>  主对话框界面设计</a:t>
            </a:r>
          </a:p>
        </p:txBody>
      </p:sp>
      <p:sp>
        <p:nvSpPr>
          <p:cNvPr id="3" name="文本占位符 2"/>
          <p:cNvSpPr>
            <a:spLocks noGrp="1"/>
          </p:cNvSpPr>
          <p:nvPr>
            <p:ph type="body" idx="1"/>
          </p:nvPr>
        </p:nvSpPr>
        <p:spPr>
          <a:xfrm>
            <a:off x="251520" y="4293096"/>
            <a:ext cx="8579296" cy="2232248"/>
          </a:xfrm>
        </p:spPr>
        <p:txBody>
          <a:bodyPr/>
          <a:lstStyle/>
          <a:p>
            <a:pPr marR="0" lvl="0" rtl="0"/>
            <a:r>
              <a:rPr lang="zh-CN" altLang="en-US" b="0" i="0" u="none" strike="noStrike" baseline="0" dirty="0" smtClean="0">
                <a:latin typeface="Times New Roman"/>
                <a:ea typeface="华文新魏"/>
              </a:rPr>
              <a:t>示例程序的操作过程：填写对话框左半部分的“参数配置”信息，再单击“连接串口”按钮，操作成功的话会弹出</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个提示框，如图</a:t>
            </a:r>
            <a:r>
              <a:rPr lang="en-US" altLang="zh-CN" b="0" i="0" u="none" strike="noStrike" baseline="0" dirty="0" smtClean="0">
                <a:latin typeface="Times New Roman"/>
                <a:ea typeface="华文新魏"/>
              </a:rPr>
              <a:t>15.31</a:t>
            </a:r>
            <a:r>
              <a:rPr lang="zh-CN" altLang="en-US" b="0" i="0" u="none" strike="noStrike" baseline="0" dirty="0" smtClean="0">
                <a:latin typeface="Times New Roman"/>
                <a:ea typeface="华文新魏"/>
              </a:rPr>
              <a:t>所示。然后再填写对话框右半部分的手机号和短信内容，根据内容和模式选择发送的按钮，就</a:t>
            </a:r>
            <a:r>
              <a:rPr lang="en-US" altLang="zh-CN" b="0" i="0" u="none" strike="noStrike" baseline="0" dirty="0" smtClean="0">
                <a:latin typeface="Times New Roman"/>
                <a:ea typeface="华文新魏"/>
              </a:rPr>
              <a:t>OK</a:t>
            </a:r>
            <a:r>
              <a:rPr lang="zh-CN" altLang="en-US" b="0" i="0" u="none" strike="noStrike" baseline="0" dirty="0" smtClean="0">
                <a:latin typeface="Times New Roman"/>
                <a:ea typeface="华文新魏"/>
              </a:rPr>
              <a:t>了。</a:t>
            </a:r>
          </a:p>
        </p:txBody>
      </p:sp>
      <p:pic>
        <p:nvPicPr>
          <p:cNvPr id="30722" name="Picture 2" descr="SNAGHTML11f96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967" y="1340768"/>
            <a:ext cx="6096369"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2300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15.31</a:t>
            </a:r>
            <a:r>
              <a:rPr lang="zh-CN" altLang="en-US" b="0" i="0" u="none" strike="noStrike" kern="1800" baseline="0" smtClean="0">
                <a:latin typeface="Times New Roman"/>
                <a:ea typeface="楷体"/>
              </a:rPr>
              <a:t>  信息提示框</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2569176"/>
              </p:ext>
            </p:extLst>
          </p:nvPr>
        </p:nvGraphicFramePr>
        <p:xfrm>
          <a:off x="1869636" y="1700808"/>
          <a:ext cx="5294652" cy="2808312"/>
        </p:xfrm>
        <a:graphic>
          <a:graphicData uri="http://schemas.openxmlformats.org/presentationml/2006/ole">
            <mc:AlternateContent xmlns:mc="http://schemas.openxmlformats.org/markup-compatibility/2006">
              <mc:Choice xmlns:v="urn:schemas-microsoft-com:vml" Requires="v">
                <p:oleObj spid="_x0000_s31748" name="Visio" r:id="rId3" imgW="3765224" imgH="1990387" progId="Visio.Drawing.11">
                  <p:embed/>
                </p:oleObj>
              </mc:Choice>
              <mc:Fallback>
                <p:oleObj name="Visio" r:id="rId3" imgW="3765224" imgH="19903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636" y="1700808"/>
                        <a:ext cx="5294652" cy="2808312"/>
                      </a:xfrm>
                      <a:prstGeom prst="rect">
                        <a:avLst/>
                      </a:prstGeom>
                      <a:noFill/>
                    </p:spPr>
                  </p:pic>
                </p:oleObj>
              </mc:Fallback>
            </mc:AlternateContent>
          </a:graphicData>
        </a:graphic>
      </p:graphicFrame>
    </p:spTree>
    <p:extLst>
      <p:ext uri="{BB962C8B-B14F-4D97-AF65-F5344CB8AC3E}">
        <p14:creationId xmlns:p14="http://schemas.microsoft.com/office/powerpoint/2010/main" val="32890252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15.6.2  </a:t>
            </a:r>
            <a:r>
              <a:rPr lang="zh-CN" altLang="en-US" b="0" i="0" u="none" strike="noStrike" kern="1800" baseline="0" smtClean="0">
                <a:latin typeface="Times New Roman"/>
                <a:ea typeface="楷体"/>
              </a:rPr>
              <a:t>封装串口操作</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将串口操作的声明和实现单独的放在两个文件中，分别命名</a:t>
            </a:r>
            <a:r>
              <a:rPr lang="en-US" altLang="zh-CN" b="0" i="0" u="none" strike="noStrike" baseline="0" smtClean="0">
                <a:latin typeface="Times New Roman"/>
                <a:ea typeface="华文新魏"/>
              </a:rPr>
              <a:t>comm.h</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comm.cpp</a:t>
            </a:r>
            <a:r>
              <a:rPr lang="zh-CN" altLang="en-US" b="0" i="0" u="none" strike="noStrike" baseline="0" smtClean="0">
                <a:latin typeface="Times New Roman"/>
                <a:ea typeface="华文新魏"/>
              </a:rPr>
              <a:t>。封装可以使程序的代码更加的简洁，使用起来也更加方便。</a:t>
            </a:r>
          </a:p>
        </p:txBody>
      </p:sp>
    </p:spTree>
    <p:extLst>
      <p:ext uri="{BB962C8B-B14F-4D97-AF65-F5344CB8AC3E}">
        <p14:creationId xmlns:p14="http://schemas.microsoft.com/office/powerpoint/2010/main" val="8873616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打开串口</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在头文件</a:t>
            </a:r>
            <a:r>
              <a:rPr lang="en-US" altLang="zh-CN" b="0" i="0" u="none" strike="noStrike" baseline="0" smtClean="0">
                <a:latin typeface="Times New Roman"/>
                <a:ea typeface="华文新魏"/>
              </a:rPr>
              <a:t>comm.h</a:t>
            </a:r>
            <a:r>
              <a:rPr lang="zh-CN" altLang="en-US" b="0" i="0" u="none" strike="noStrike" baseline="0" smtClean="0">
                <a:latin typeface="Times New Roman"/>
                <a:ea typeface="华文新魏"/>
              </a:rPr>
              <a:t>中声明用于打开串口的函数</a:t>
            </a:r>
            <a:r>
              <a:rPr lang="en-US" altLang="zh-CN" b="0" i="0" u="none" strike="noStrike" baseline="0" smtClean="0">
                <a:latin typeface="Times New Roman"/>
                <a:ea typeface="华文新魏"/>
              </a:rPr>
              <a:t>OpenComm()</a:t>
            </a:r>
            <a:r>
              <a:rPr lang="zh-CN" altLang="en-US" b="0" i="0" u="none" strike="noStrike" baseline="0" smtClean="0">
                <a:latin typeface="Times New Roman"/>
                <a:ea typeface="华文新魏"/>
              </a:rPr>
              <a:t>，在定义文件</a:t>
            </a:r>
            <a:r>
              <a:rPr lang="en-US" altLang="zh-CN" b="0" i="0" u="none" strike="noStrike" baseline="0" smtClean="0">
                <a:latin typeface="Times New Roman"/>
                <a:ea typeface="华文新魏"/>
              </a:rPr>
              <a:t>comm.cpp</a:t>
            </a:r>
            <a:r>
              <a:rPr lang="zh-CN" altLang="en-US" b="0" i="0" u="none" strike="noStrike" baseline="0" smtClean="0">
                <a:latin typeface="Times New Roman"/>
                <a:ea typeface="华文新魏"/>
              </a:rPr>
              <a:t>中实现如下：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串口通信的函数如</a:t>
            </a:r>
            <a:r>
              <a:rPr lang="en-US" altLang="zh-CN" b="0" i="0" u="none" strike="noStrike" baseline="0" smtClean="0">
                <a:latin typeface="Times New Roman"/>
                <a:ea typeface="华文新魏"/>
              </a:rPr>
              <a:t>CreateFile ()</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GetCommState()</a:t>
            </a:r>
            <a:r>
              <a:rPr lang="zh-CN" altLang="en-US" b="0" i="0" u="none" strike="noStrike" baseline="0" smtClean="0">
                <a:latin typeface="Times New Roman"/>
                <a:ea typeface="华文新魏"/>
              </a:rPr>
              <a:t>等，我们在第</a:t>
            </a:r>
            <a:r>
              <a:rPr lang="en-US" altLang="zh-CN" b="0" i="0" u="none" strike="noStrike" baseline="0" smtClean="0">
                <a:latin typeface="Times New Roman"/>
                <a:ea typeface="华文新魏"/>
              </a:rPr>
              <a:t>12</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13</a:t>
            </a:r>
            <a:r>
              <a:rPr lang="zh-CN" altLang="en-US" b="0" i="0" u="none" strike="noStrike" baseline="0" smtClean="0">
                <a:latin typeface="Times New Roman"/>
                <a:ea typeface="华文新魏"/>
              </a:rPr>
              <a:t>章中详解讲解过，所以代码中就只是添加了注释。变量</a:t>
            </a:r>
            <a:r>
              <a:rPr lang="en-US" altLang="zh-CN" b="0" i="0" u="none" strike="noStrike" baseline="0" smtClean="0">
                <a:latin typeface="Times New Roman"/>
                <a:ea typeface="华文新魏"/>
              </a:rPr>
              <a:t>hComm</a:t>
            </a:r>
            <a:r>
              <a:rPr lang="zh-CN" altLang="en-US" b="0" i="0" u="none" strike="noStrike" baseline="0" smtClean="0">
                <a:latin typeface="Times New Roman"/>
                <a:ea typeface="华文新魏"/>
              </a:rPr>
              <a:t>是全局的，类型为</a:t>
            </a:r>
            <a:r>
              <a:rPr lang="en-US" altLang="zh-CN" b="0" i="0" u="none" strike="noStrike" baseline="0" smtClean="0">
                <a:latin typeface="Times New Roman"/>
                <a:ea typeface="华文新魏"/>
              </a:rPr>
              <a:t>HANDLE</a:t>
            </a:r>
            <a:r>
              <a:rPr lang="zh-CN" altLang="en-US" b="0" i="0" u="none" strike="noStrike" baseline="0" smtClean="0">
                <a:latin typeface="Times New Roman"/>
                <a:ea typeface="华文新魏"/>
              </a:rPr>
              <a:t>，用来保存串口设备句柄。函数</a:t>
            </a:r>
            <a:r>
              <a:rPr lang="en-US" altLang="zh-CN" b="0" i="0" u="none" strike="noStrike" baseline="0" smtClean="0">
                <a:latin typeface="Times New Roman"/>
                <a:ea typeface="华文新魏"/>
              </a:rPr>
              <a:t>OpenComm()</a:t>
            </a:r>
            <a:r>
              <a:rPr lang="zh-CN" altLang="en-US" b="0" i="0" u="none" strike="noStrike" baseline="0" smtClean="0">
                <a:latin typeface="Times New Roman"/>
                <a:ea typeface="华文新魏"/>
              </a:rPr>
              <a:t>需要的参数包括：</a:t>
            </a:r>
          </a:p>
          <a:p>
            <a:pPr marR="0" lvl="0" rtl="0"/>
            <a:r>
              <a:rPr lang="en-US" altLang="zh-CN" b="0" i="0" u="none" strike="noStrike" baseline="0" smtClean="0">
                <a:latin typeface="Times New Roman"/>
                <a:ea typeface="华文新魏"/>
              </a:rPr>
              <a:t>pPort</a:t>
            </a:r>
            <a:r>
              <a:rPr lang="zh-CN" altLang="en-US" b="0" i="0" u="none" strike="noStrike" baseline="0" smtClean="0">
                <a:latin typeface="Times New Roman"/>
                <a:ea typeface="华文新魏"/>
              </a:rPr>
              <a:t>：串口号。</a:t>
            </a:r>
          </a:p>
          <a:p>
            <a:pPr marR="0" lvl="0" rtl="0"/>
            <a:r>
              <a:rPr lang="zh-CN" altLang="en-US" b="0" i="0" u="none" strike="noStrike" baseline="0" smtClean="0">
                <a:latin typeface="Times New Roman"/>
                <a:ea typeface="华文新魏"/>
              </a:rPr>
              <a:t>函数成功打开串口会返回</a:t>
            </a:r>
            <a:r>
              <a:rPr lang="en-US" altLang="zh-CN" b="0" i="0" u="none" strike="noStrike" baseline="0" smtClean="0">
                <a:latin typeface="Times New Roman"/>
                <a:ea typeface="华文新魏"/>
              </a:rPr>
              <a:t>TRUE</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42914215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写入串口</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声明和定义串口写入函数</a:t>
            </a:r>
            <a:r>
              <a:rPr lang="en-US" altLang="zh-CN" b="0" i="0" u="none" strike="noStrike" baseline="0" smtClean="0">
                <a:latin typeface="Times New Roman"/>
                <a:ea typeface="华文新魏"/>
              </a:rPr>
              <a:t>WriteComm()</a:t>
            </a:r>
            <a:r>
              <a:rPr lang="zh-CN" altLang="en-US" b="0" i="0" u="none" strike="noStrike" baseline="0" smtClean="0">
                <a:latin typeface="Times New Roman"/>
                <a:ea typeface="华文新魏"/>
              </a:rPr>
              <a:t>，实现如下：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WriteComm()</a:t>
            </a:r>
            <a:r>
              <a:rPr lang="zh-CN" altLang="en-US" b="0" i="0" u="none" strike="noStrike" baseline="0" smtClean="0">
                <a:latin typeface="Times New Roman"/>
                <a:ea typeface="华文新魏"/>
              </a:rPr>
              <a:t>的参数包括：</a:t>
            </a:r>
          </a:p>
          <a:p>
            <a:pPr marR="0" lvl="0" rtl="0"/>
            <a:r>
              <a:rPr lang="en-US" altLang="zh-CN" b="0" i="0" u="none" strike="noStrike" baseline="0" smtClean="0">
                <a:latin typeface="Times New Roman"/>
                <a:ea typeface="华文新魏"/>
              </a:rPr>
              <a:t>pData</a:t>
            </a:r>
            <a:r>
              <a:rPr lang="zh-CN" altLang="en-US" b="0" i="0" u="none" strike="noStrike" baseline="0" smtClean="0">
                <a:latin typeface="Times New Roman"/>
                <a:ea typeface="华文新魏"/>
              </a:rPr>
              <a:t>：要写入串口的数据。</a:t>
            </a:r>
          </a:p>
          <a:p>
            <a:pPr marR="0" lvl="0" rtl="0"/>
            <a:r>
              <a:rPr lang="zh-CN" altLang="en-US" b="0" i="0" u="none" strike="noStrike" baseline="0" smtClean="0">
                <a:latin typeface="Times New Roman"/>
                <a:ea typeface="华文新魏"/>
              </a:rPr>
              <a:t>函数返回实际写入串口的字节数。</a:t>
            </a:r>
          </a:p>
        </p:txBody>
      </p:sp>
    </p:spTree>
    <p:extLst>
      <p:ext uri="{BB962C8B-B14F-4D97-AF65-F5344CB8AC3E}">
        <p14:creationId xmlns:p14="http://schemas.microsoft.com/office/powerpoint/2010/main" val="2783994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读取串口</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声明和定义串口读取函数</a:t>
            </a:r>
            <a:r>
              <a:rPr lang="en-US" altLang="zh-CN" b="0" i="0" u="none" strike="noStrike" baseline="0" smtClean="0">
                <a:latin typeface="Times New Roman"/>
                <a:ea typeface="华文新魏"/>
              </a:rPr>
              <a:t>ReadComm()</a:t>
            </a:r>
            <a:r>
              <a:rPr lang="zh-CN" altLang="en-US" b="0" i="0" u="none" strike="noStrike" baseline="0" smtClean="0">
                <a:latin typeface="Times New Roman"/>
                <a:ea typeface="华文新魏"/>
              </a:rPr>
              <a:t>，实现如下：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参数含义和返回值同串口写入函数</a:t>
            </a:r>
            <a:r>
              <a:rPr lang="en-US" altLang="zh-CN" b="0" i="0" u="none" strike="noStrike" baseline="0" smtClean="0">
                <a:latin typeface="Times New Roman"/>
                <a:ea typeface="华文新魏"/>
              </a:rPr>
              <a:t>WriteComm()</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911663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关闭串口</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声明和定义串口关闭函数</a:t>
            </a:r>
            <a:r>
              <a:rPr lang="en-US" altLang="zh-CN" b="0" i="0" u="none" strike="noStrike" baseline="0" smtClean="0">
                <a:latin typeface="Times New Roman"/>
                <a:ea typeface="华文新魏"/>
              </a:rPr>
              <a:t>CloseComm()</a:t>
            </a:r>
            <a:r>
              <a:rPr lang="zh-CN" altLang="en-US" b="0" i="0" u="none" strike="noStrike" baseline="0" smtClean="0">
                <a:latin typeface="Times New Roman"/>
                <a:ea typeface="华文新魏"/>
              </a:rPr>
              <a:t>，实现如下：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函数简单的关闭了串口设备句柄。最后来看一下串口操作头文件</a:t>
            </a:r>
            <a:r>
              <a:rPr lang="en-US" altLang="zh-CN" b="0" i="0" u="none" strike="noStrike" baseline="0" smtClean="0">
                <a:latin typeface="Times New Roman"/>
                <a:ea typeface="华文新魏"/>
              </a:rPr>
              <a:t>comm.h</a:t>
            </a:r>
            <a:r>
              <a:rPr lang="zh-CN" altLang="en-US" b="0" i="0" u="none" strike="noStrike" baseline="0" smtClean="0">
                <a:latin typeface="Times New Roman"/>
                <a:ea typeface="华文新魏"/>
              </a:rPr>
              <a:t>里各个函数的声明，如下：</a:t>
            </a:r>
          </a:p>
        </p:txBody>
      </p:sp>
    </p:spTree>
    <p:extLst>
      <p:ext uri="{BB962C8B-B14F-4D97-AF65-F5344CB8AC3E}">
        <p14:creationId xmlns:p14="http://schemas.microsoft.com/office/powerpoint/2010/main" val="15721779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15.6.3  </a:t>
            </a:r>
            <a:r>
              <a:rPr lang="zh-CN" altLang="en-US" b="0" i="0" u="none" strike="noStrike" kern="1800" baseline="0" smtClean="0">
                <a:latin typeface="Times New Roman"/>
                <a:ea typeface="楷体"/>
              </a:rPr>
              <a:t>连接串口</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“参数配置”中各个控件的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15.32</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8190812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15.32</a:t>
            </a:r>
            <a:r>
              <a:rPr lang="zh-CN" altLang="en-US" b="0" i="0" u="none" strike="noStrike" kern="1800" baseline="0" smtClean="0">
                <a:latin typeface="Times New Roman"/>
                <a:ea typeface="楷体"/>
              </a:rPr>
              <a:t>  参数配置中控件</a:t>
            </a:r>
            <a:r>
              <a:rPr lang="en-US" altLang="zh-CN" b="0" i="0" u="none" strike="noStrike" kern="1800" baseline="0" smtClean="0">
                <a:latin typeface="Times New Roman"/>
                <a:ea typeface="楷体"/>
              </a:rPr>
              <a:t>ID</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251520" y="4869160"/>
            <a:ext cx="8579296" cy="1656184"/>
          </a:xfrm>
        </p:spPr>
        <p:txBody>
          <a:bodyPr/>
          <a:lstStyle/>
          <a:p>
            <a:pPr marR="0" lvl="0" rtl="0"/>
            <a:r>
              <a:rPr lang="zh-CN" altLang="en-US" b="0" i="0" u="none" strike="noStrike" baseline="0" dirty="0" smtClean="0">
                <a:latin typeface="Times New Roman"/>
                <a:ea typeface="华文新魏"/>
              </a:rPr>
              <a:t>为</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个组合框添加关联变量，类型和变量名如图</a:t>
            </a:r>
            <a:r>
              <a:rPr lang="en-US" altLang="zh-CN" b="0" i="0" u="none" strike="noStrike" baseline="0" dirty="0" smtClean="0">
                <a:latin typeface="Times New Roman"/>
                <a:ea typeface="华文新魏"/>
              </a:rPr>
              <a:t>15.33</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18917087"/>
              </p:ext>
            </p:extLst>
          </p:nvPr>
        </p:nvGraphicFramePr>
        <p:xfrm>
          <a:off x="2616683" y="1412775"/>
          <a:ext cx="3827525" cy="3196319"/>
        </p:xfrm>
        <a:graphic>
          <a:graphicData uri="http://schemas.openxmlformats.org/presentationml/2006/ole">
            <mc:AlternateContent xmlns:mc="http://schemas.openxmlformats.org/markup-compatibility/2006">
              <mc:Choice xmlns:v="urn:schemas-microsoft-com:vml" Requires="v">
                <p:oleObj spid="_x0000_s32772" name="Visio" r:id="rId3" imgW="3610396" imgH="3028545" progId="Visio.Drawing.11">
                  <p:embed/>
                </p:oleObj>
              </mc:Choice>
              <mc:Fallback>
                <p:oleObj name="Visio" r:id="rId3" imgW="3610396" imgH="30285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683" y="1412775"/>
                        <a:ext cx="3827525" cy="3196319"/>
                      </a:xfrm>
                      <a:prstGeom prst="rect">
                        <a:avLst/>
                      </a:prstGeom>
                      <a:noFill/>
                    </p:spPr>
                  </p:pic>
                </p:oleObj>
              </mc:Fallback>
            </mc:AlternateContent>
          </a:graphicData>
        </a:graphic>
      </p:graphicFrame>
    </p:spTree>
    <p:extLst>
      <p:ext uri="{BB962C8B-B14F-4D97-AF65-F5344CB8AC3E}">
        <p14:creationId xmlns:p14="http://schemas.microsoft.com/office/powerpoint/2010/main" val="25426366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15.33</a:t>
            </a:r>
            <a:r>
              <a:rPr lang="zh-CN" altLang="en-US" b="0" i="0" u="none" strike="noStrike" kern="1800" baseline="0" smtClean="0">
                <a:latin typeface="Times New Roman"/>
                <a:ea typeface="楷体"/>
              </a:rPr>
              <a:t>  关联变量类型和变量名</a:t>
            </a:r>
          </a:p>
        </p:txBody>
      </p:sp>
      <p:sp>
        <p:nvSpPr>
          <p:cNvPr id="3" name="文本占位符 2"/>
          <p:cNvSpPr>
            <a:spLocks noGrp="1"/>
          </p:cNvSpPr>
          <p:nvPr>
            <p:ph type="body" idx="1"/>
          </p:nvPr>
        </p:nvSpPr>
        <p:spPr>
          <a:xfrm>
            <a:off x="251520" y="2780928"/>
            <a:ext cx="8579296" cy="3744416"/>
          </a:xfrm>
        </p:spPr>
        <p:txBody>
          <a:bodyPr/>
          <a:lstStyle/>
          <a:p>
            <a:pPr marR="0" lvl="0" rtl="0"/>
            <a:r>
              <a:rPr lang="zh-CN" altLang="en-US" b="0" i="0" u="none" strike="noStrike" baseline="0" dirty="0" smtClean="0">
                <a:latin typeface="Times New Roman"/>
                <a:ea typeface="华文新魏"/>
              </a:rPr>
              <a:t>设计时为所有组合框属性的</a:t>
            </a:r>
            <a:r>
              <a:rPr lang="en-US" altLang="zh-CN" b="0" i="0" u="none" strike="noStrike" baseline="0" dirty="0" smtClean="0">
                <a:latin typeface="Times New Roman"/>
                <a:ea typeface="华文新魏"/>
              </a:rPr>
              <a:t>Data</a:t>
            </a:r>
            <a:r>
              <a:rPr lang="zh-CN" altLang="en-US" b="0" i="0" u="none" strike="noStrike" baseline="0" dirty="0" smtClean="0">
                <a:latin typeface="Times New Roman"/>
                <a:ea typeface="华文新魏"/>
              </a:rPr>
              <a:t>选项卡中添入相关的数据，如图</a:t>
            </a:r>
            <a:r>
              <a:rPr lang="en-US" altLang="zh-CN" b="0" i="0" u="none" strike="noStrike" baseline="0" dirty="0" smtClean="0">
                <a:latin typeface="Times New Roman"/>
                <a:ea typeface="华文新魏"/>
              </a:rPr>
              <a:t>15.34</a:t>
            </a:r>
            <a:r>
              <a:rPr lang="zh-CN" altLang="en-US" b="0" i="0" u="none" strike="noStrike" baseline="0" dirty="0" smtClean="0">
                <a:latin typeface="Times New Roman"/>
                <a:ea typeface="华文新魏"/>
              </a:rPr>
              <a:t>所示。</a:t>
            </a:r>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845" y="1628800"/>
            <a:ext cx="6604523"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477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15.2 </a:t>
            </a:r>
            <a:r>
              <a:rPr lang="zh-CN" altLang="en-US" b="0" i="0" u="none" strike="noStrike" kern="1800" baseline="0" smtClean="0">
                <a:latin typeface="Times New Roman"/>
                <a:ea typeface="楷体"/>
              </a:rPr>
              <a:t> 串口短信猫外型结构</a:t>
            </a:r>
          </a:p>
        </p:txBody>
      </p:sp>
      <p:sp>
        <p:nvSpPr>
          <p:cNvPr id="3" name="文本占位符 2"/>
          <p:cNvSpPr>
            <a:spLocks noGrp="1"/>
          </p:cNvSpPr>
          <p:nvPr>
            <p:ph type="body" idx="1"/>
          </p:nvPr>
        </p:nvSpPr>
        <p:spPr>
          <a:xfrm>
            <a:off x="251520" y="4653136"/>
            <a:ext cx="8579296" cy="1872208"/>
          </a:xfrm>
        </p:spPr>
        <p:txBody>
          <a:bodyPr>
            <a:normAutofit/>
          </a:bodyPr>
          <a:lstStyle/>
          <a:p>
            <a:pPr marR="0" lvl="0" rtl="0"/>
            <a:r>
              <a:rPr lang="zh-CN" altLang="en-US" dirty="0">
                <a:latin typeface="Times New Roman"/>
                <a:ea typeface="华文新魏"/>
              </a:rPr>
              <a:t>当读者使用串口短信猫与计算机相结合，开发短消息平台时，开发人员可以通过计算机串口向短信猫发送</a:t>
            </a:r>
            <a:r>
              <a:rPr lang="en-US" altLang="zh-CN" dirty="0">
                <a:latin typeface="Times New Roman"/>
                <a:ea typeface="华文新魏"/>
              </a:rPr>
              <a:t>AT</a:t>
            </a:r>
            <a:r>
              <a:rPr lang="zh-CN" altLang="en-US" dirty="0">
                <a:latin typeface="Times New Roman"/>
                <a:ea typeface="华文新魏"/>
              </a:rPr>
              <a:t>指令完成数据通信等操作。</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r="10284"/>
          <a:stretch>
            <a:fillRect/>
          </a:stretch>
        </p:blipFill>
        <p:spPr bwMode="auto">
          <a:xfrm>
            <a:off x="3203848" y="1412776"/>
            <a:ext cx="2736304" cy="312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248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15.34</a:t>
            </a:r>
            <a:r>
              <a:rPr lang="zh-CN" altLang="en-US" b="0" i="0" u="none" strike="noStrike" kern="1800" baseline="0" smtClean="0">
                <a:latin typeface="Times New Roman"/>
                <a:ea typeface="楷体"/>
              </a:rPr>
              <a:t>  组合框属性</a:t>
            </a:r>
            <a:r>
              <a:rPr lang="en-US" altLang="zh-CN" b="0" i="0" u="none" strike="noStrike" kern="1800" baseline="0" smtClean="0">
                <a:latin typeface="Times New Roman"/>
                <a:ea typeface="楷体"/>
              </a:rPr>
              <a:t>Data</a:t>
            </a:r>
            <a:r>
              <a:rPr lang="zh-CN" altLang="en-US" b="0" i="0" u="none" strike="noStrike" kern="1800" baseline="0" smtClean="0">
                <a:latin typeface="Times New Roman"/>
                <a:ea typeface="楷体"/>
              </a:rPr>
              <a:t>设置</a:t>
            </a:r>
          </a:p>
        </p:txBody>
      </p:sp>
      <p:sp>
        <p:nvSpPr>
          <p:cNvPr id="3" name="文本占位符 2"/>
          <p:cNvSpPr>
            <a:spLocks noGrp="1"/>
          </p:cNvSpPr>
          <p:nvPr>
            <p:ph type="body" idx="1"/>
          </p:nvPr>
        </p:nvSpPr>
        <p:spPr>
          <a:xfrm>
            <a:off x="251520" y="4725144"/>
            <a:ext cx="8579296" cy="1800200"/>
          </a:xfrm>
        </p:spPr>
        <p:txBody>
          <a:bodyPr>
            <a:normAutofit fontScale="70000" lnSpcReduction="20000"/>
          </a:bodyPr>
          <a:lstStyle/>
          <a:p>
            <a:pPr marR="0" lvl="0" rtl="0"/>
            <a:r>
              <a:rPr lang="zh-CN" altLang="en-US" b="0" i="0" u="none" strike="noStrike" baseline="0" dirty="0" smtClean="0">
                <a:latin typeface="Times New Roman"/>
                <a:ea typeface="华文新魏"/>
              </a:rPr>
              <a:t>添加按钮“连接串口”的单击响应函数</a:t>
            </a:r>
            <a:r>
              <a:rPr lang="en-US" altLang="zh-CN" b="0" i="0" u="none" strike="noStrike" baseline="0" dirty="0" err="1" smtClean="0">
                <a:latin typeface="Times New Roman"/>
                <a:ea typeface="华文新魏"/>
              </a:rPr>
              <a:t>OnConcomm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，编写代码如下：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响应函数</a:t>
            </a:r>
            <a:r>
              <a:rPr lang="en-US" altLang="zh-CN" b="0" i="0" u="none" strike="noStrike" baseline="0" dirty="0" err="1" smtClean="0">
                <a:latin typeface="Times New Roman"/>
                <a:ea typeface="华文新魏"/>
              </a:rPr>
              <a:t>OnConcomm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为了打开串口，需要获取用户输入的串口号、波特率等信息，然后使用封装好的函数</a:t>
            </a:r>
            <a:r>
              <a:rPr lang="en-US" altLang="zh-CN" b="0" i="0" u="none" strike="noStrike" baseline="0" dirty="0" err="1" smtClean="0">
                <a:latin typeface="Times New Roman"/>
                <a:ea typeface="华文新魏"/>
              </a:rPr>
              <a:t>OpenComm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打开串口。打开成功后还要通过函数</a:t>
            </a:r>
            <a:r>
              <a:rPr lang="en-US" altLang="zh-CN" b="0" i="0" u="none" strike="noStrike" baseline="0" dirty="0" err="1" smtClean="0">
                <a:latin typeface="Times New Roman"/>
                <a:ea typeface="华文新魏"/>
              </a:rPr>
              <a:t>WriteComm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写入</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指令，验证与短信猫的联通情况，返回</a:t>
            </a:r>
            <a:r>
              <a:rPr lang="en-US" altLang="zh-CN" b="0" i="0" u="none" strike="noStrike" baseline="0" dirty="0" smtClean="0">
                <a:latin typeface="Times New Roman"/>
                <a:ea typeface="华文新魏"/>
              </a:rPr>
              <a:t>OK</a:t>
            </a:r>
            <a:r>
              <a:rPr lang="zh-CN" altLang="en-US" b="0" i="0" u="none" strike="noStrike" baseline="0" dirty="0" smtClean="0">
                <a:latin typeface="Times New Roman"/>
                <a:ea typeface="华文新魏"/>
              </a:rPr>
              <a:t>时表明连接正常。</a:t>
            </a:r>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38876"/>
            <a:ext cx="5806157" cy="317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50277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15.6.4  PDU</a:t>
            </a:r>
            <a:r>
              <a:rPr lang="zh-CN" altLang="en-US" b="0" i="0" u="none" strike="noStrike" kern="1800" baseline="0" smtClean="0">
                <a:latin typeface="Times New Roman"/>
                <a:ea typeface="楷体"/>
              </a:rPr>
              <a:t>模式短信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“短信发送”部分，各个控件</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15.35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0346260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15.35</a:t>
            </a:r>
            <a:r>
              <a:rPr lang="zh-CN" altLang="en-US" b="0" i="0" u="none" strike="noStrike" kern="1800" baseline="0" smtClean="0">
                <a:latin typeface="Times New Roman"/>
                <a:ea typeface="楷体"/>
              </a:rPr>
              <a:t>  短信发送部分控件</a:t>
            </a:r>
            <a:r>
              <a:rPr lang="en-US" altLang="zh-CN" b="0" i="0" u="none" strike="noStrike" kern="1800" baseline="0" smtClean="0">
                <a:latin typeface="Times New Roman"/>
                <a:ea typeface="楷体"/>
              </a:rPr>
              <a:t>ID</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251520" y="4869160"/>
            <a:ext cx="8579296" cy="1656184"/>
          </a:xfrm>
        </p:spPr>
        <p:txBody>
          <a:bodyPr/>
          <a:lstStyle/>
          <a:p>
            <a:pPr marR="0" lvl="0" rtl="0"/>
            <a:r>
              <a:rPr lang="zh-CN" altLang="en-US" b="0" i="0" u="none" strike="noStrike" baseline="0" dirty="0" smtClean="0">
                <a:latin typeface="Times New Roman"/>
                <a:ea typeface="华文新魏"/>
              </a:rPr>
              <a:t>给</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err="1" smtClean="0">
                <a:latin typeface="Times New Roman"/>
                <a:ea typeface="华文新魏"/>
              </a:rPr>
              <a:t>IDC_PHONENUM</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IDC_CONTEXT</a:t>
            </a:r>
            <a:r>
              <a:rPr lang="zh-CN" altLang="en-US" b="0" i="0" u="none" strike="noStrike" baseline="0" dirty="0" smtClean="0">
                <a:latin typeface="Times New Roman"/>
                <a:ea typeface="华文新魏"/>
              </a:rPr>
              <a:t>的两个文本框添加关联变量</a:t>
            </a:r>
            <a:r>
              <a:rPr lang="en-US" altLang="zh-CN" b="0" i="0" u="none" strike="noStrike" baseline="0" dirty="0" err="1" smtClean="0">
                <a:latin typeface="Times New Roman"/>
                <a:ea typeface="华文新魏"/>
              </a:rPr>
              <a:t>m_phonenum</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m_context</a:t>
            </a:r>
            <a:r>
              <a:rPr lang="zh-CN" altLang="en-US" b="0" i="0" u="none" strike="noStrike" baseline="0" dirty="0" smtClean="0">
                <a:latin typeface="Times New Roman"/>
                <a:ea typeface="华文新魏"/>
              </a:rPr>
              <a:t>，类型为</a:t>
            </a:r>
            <a:r>
              <a:rPr lang="en-US" altLang="zh-CN" b="0" i="0" u="none" strike="noStrike" baseline="0" dirty="0" err="1" smtClean="0">
                <a:latin typeface="Times New Roman"/>
                <a:ea typeface="华文新魏"/>
              </a:rPr>
              <a:t>CString</a:t>
            </a:r>
            <a:r>
              <a:rPr lang="zh-CN" altLang="en-US" b="0" i="0" u="none" strike="noStrike" baseline="0" dirty="0" smtClean="0">
                <a:latin typeface="Times New Roman"/>
                <a:ea typeface="华文新魏"/>
              </a:rPr>
              <a:t>。</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26193409"/>
              </p:ext>
            </p:extLst>
          </p:nvPr>
        </p:nvGraphicFramePr>
        <p:xfrm>
          <a:off x="1172496" y="1412776"/>
          <a:ext cx="6711872" cy="3384376"/>
        </p:xfrm>
        <a:graphic>
          <a:graphicData uri="http://schemas.openxmlformats.org/presentationml/2006/ole">
            <mc:AlternateContent xmlns:mc="http://schemas.openxmlformats.org/markup-compatibility/2006">
              <mc:Choice xmlns:v="urn:schemas-microsoft-com:vml" Requires="v">
                <p:oleObj spid="_x0000_s35844" name="Visio" r:id="rId3" imgW="6029376" imgH="3028545" progId="Visio.Drawing.11">
                  <p:embed/>
                </p:oleObj>
              </mc:Choice>
              <mc:Fallback>
                <p:oleObj name="Visio" r:id="rId3" imgW="6029376" imgH="302854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496" y="1412776"/>
                        <a:ext cx="6711872" cy="3384376"/>
                      </a:xfrm>
                      <a:prstGeom prst="rect">
                        <a:avLst/>
                      </a:prstGeom>
                      <a:noFill/>
                    </p:spPr>
                  </p:pic>
                </p:oleObj>
              </mc:Fallback>
            </mc:AlternateContent>
          </a:graphicData>
        </a:graphic>
      </p:graphicFrame>
    </p:spTree>
    <p:extLst>
      <p:ext uri="{BB962C8B-B14F-4D97-AF65-F5344CB8AC3E}">
        <p14:creationId xmlns:p14="http://schemas.microsoft.com/office/powerpoint/2010/main" val="28738019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发送方式</a:t>
            </a:r>
            <a:r>
              <a:rPr lang="en-US" altLang="zh-CN" b="0" i="0" u="none" strike="noStrike" kern="1800" baseline="0" smtClean="0">
                <a:latin typeface="Times New Roman"/>
                <a:ea typeface="楷体"/>
              </a:rPr>
              <a:t>1</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为按钮“发送方式</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”添加单击响应函数</a:t>
            </a:r>
            <a:r>
              <a:rPr lang="en-US" altLang="zh-CN" b="0" i="0" u="none" strike="noStrike" baseline="0" smtClean="0">
                <a:latin typeface="Times New Roman"/>
                <a:ea typeface="华文新魏"/>
              </a:rPr>
              <a:t>OnSendpdumsg()</a:t>
            </a:r>
            <a:r>
              <a:rPr lang="zh-CN" altLang="en-US" b="0" i="0" u="none" strike="noStrike" baseline="0" smtClean="0">
                <a:latin typeface="Times New Roman"/>
                <a:ea typeface="华文新魏"/>
              </a:rPr>
              <a:t>，代码编写如下：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乍看之下代码是比较长的，实际上主要完成</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个工作：设置发信模式、获取短信中心号码、发送“</a:t>
            </a:r>
            <a:r>
              <a:rPr lang="en-US" altLang="zh-CN" b="0" i="0" u="none" strike="noStrike" baseline="0" smtClean="0">
                <a:latin typeface="Times New Roman"/>
                <a:ea typeface="华文新魏"/>
              </a:rPr>
              <a:t>AT+CMGS</a:t>
            </a:r>
            <a:r>
              <a:rPr lang="zh-CN" altLang="en-US" b="0" i="0" u="none" strike="noStrike" baseline="0" smtClean="0">
                <a:latin typeface="Times New Roman"/>
                <a:ea typeface="华文新魏"/>
              </a:rPr>
              <a:t>”命令、发送编码后的短信字符串。代码中最长的部分是用来编码短信字符串的，编码规则在第</a:t>
            </a:r>
            <a:r>
              <a:rPr lang="en-US" altLang="zh-CN" b="0" i="0" u="none" strike="noStrike" baseline="0" smtClean="0">
                <a:latin typeface="Times New Roman"/>
                <a:ea typeface="华文新魏"/>
              </a:rPr>
              <a:t>15.5.3</a:t>
            </a:r>
            <a:r>
              <a:rPr lang="zh-CN" altLang="en-US" b="0" i="0" u="none" strike="noStrike" baseline="0" smtClean="0">
                <a:latin typeface="Times New Roman"/>
                <a:ea typeface="华文新魏"/>
              </a:rPr>
              <a:t>节中有详细的介绍，这里主要讲下函数</a:t>
            </a:r>
            <a:r>
              <a:rPr lang="en-US" altLang="zh-CN" b="0" i="0" u="none" strike="noStrike" baseline="0" smtClean="0">
                <a:latin typeface="Times New Roman"/>
                <a:ea typeface="华文新魏"/>
              </a:rPr>
              <a:t>MultiByteToWideChar()</a:t>
            </a:r>
            <a:r>
              <a:rPr lang="zh-CN" altLang="en-US" b="0" i="0" u="none" strike="noStrike" baseline="0" smtClean="0">
                <a:latin typeface="Times New Roman"/>
                <a:ea typeface="华文新魏"/>
              </a:rPr>
              <a:t>的作用：将单字节字符映射为宽字节字符。</a:t>
            </a:r>
          </a:p>
        </p:txBody>
      </p:sp>
    </p:spTree>
    <p:extLst>
      <p:ext uri="{BB962C8B-B14F-4D97-AF65-F5344CB8AC3E}">
        <p14:creationId xmlns:p14="http://schemas.microsoft.com/office/powerpoint/2010/main" val="14316074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函数原型如下：</a:t>
            </a:r>
          </a:p>
          <a:p>
            <a:pPr marR="0" lvl="0" rtl="0"/>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MultiByteToWideChar</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UINT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CodePage</a:t>
            </a:r>
            <a:r>
              <a:rPr lang="en-US" altLang="zh-CN" b="0" i="0" u="none" strike="noStrike" baseline="0" dirty="0" smtClean="0">
                <a:latin typeface="Times New Roman"/>
                <a:ea typeface="华文新魏"/>
              </a:rPr>
              <a:t>,         // code page</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DWORD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dwFlags</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character-type options</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LPCSTR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lpMultiByteStr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a:t>
            </a:r>
            <a:r>
              <a:rPr lang="en-US" altLang="zh-CN" b="0" i="0" u="none" strike="noStrike" baseline="0" dirty="0" smtClean="0">
                <a:latin typeface="Times New Roman"/>
                <a:ea typeface="华文新魏"/>
              </a:rPr>
              <a:t>string to map</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cbMultiByte</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number of bytes in string</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LPWSTR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lpWideCharStr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wide-character buffer</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cchWideChar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size of buffer</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CodePage</a:t>
            </a:r>
            <a:r>
              <a:rPr lang="zh-CN" altLang="en-US" b="0" i="0" u="none" strike="noStrike" baseline="0" dirty="0" smtClean="0">
                <a:latin typeface="Times New Roman"/>
                <a:ea typeface="华文新魏"/>
              </a:rPr>
              <a:t>：指定用来执行转换的代码页，代码页其实就是字符集。</a:t>
            </a:r>
            <a:r>
              <a:rPr lang="en-US" altLang="zh-CN" b="0" i="0" u="none" strike="noStrike" baseline="0" dirty="0" err="1" smtClean="0">
                <a:latin typeface="Times New Roman"/>
                <a:ea typeface="华文新魏"/>
              </a:rPr>
              <a:t>CP_ACP</a:t>
            </a:r>
            <a:r>
              <a:rPr lang="zh-CN" altLang="en-US" b="0" i="0" u="none" strike="noStrike" baseline="0" dirty="0" smtClean="0">
                <a:latin typeface="Times New Roman"/>
                <a:ea typeface="华文新魏"/>
              </a:rPr>
              <a:t>是指</a:t>
            </a:r>
            <a:r>
              <a:rPr lang="en-US" altLang="zh-CN" b="0" i="0" u="none" strike="noStrike" baseline="0" dirty="0" smtClean="0">
                <a:latin typeface="Times New Roman"/>
                <a:ea typeface="华文新魏"/>
              </a:rPr>
              <a:t>ANSI</a:t>
            </a:r>
            <a:r>
              <a:rPr lang="zh-CN" altLang="en-US" b="0" i="0" u="none" strike="noStrike" baseline="0" dirty="0" smtClean="0">
                <a:latin typeface="Times New Roman"/>
                <a:ea typeface="华文新魏"/>
              </a:rPr>
              <a:t>字符集。</a:t>
            </a:r>
          </a:p>
          <a:p>
            <a:pPr marR="0" lvl="0" rtl="0"/>
            <a:r>
              <a:rPr lang="zh-CN" altLang="en-US" b="0" i="0" u="none" strike="noStrike" baseline="0" dirty="0" smtClean="0">
                <a:latin typeface="Times New Roman"/>
                <a:ea typeface="华文新魏"/>
              </a:rPr>
              <a:t>函数执行成功会返回宽字符的个数。中文就属于宽字符，一个汉字在内存中是用</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个字节存放的。</a:t>
            </a:r>
          </a:p>
        </p:txBody>
      </p:sp>
    </p:spTree>
    <p:extLst>
      <p:ext uri="{BB962C8B-B14F-4D97-AF65-F5344CB8AC3E}">
        <p14:creationId xmlns:p14="http://schemas.microsoft.com/office/powerpoint/2010/main" val="30405306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发送方式</a:t>
            </a:r>
            <a:r>
              <a:rPr lang="en-US" altLang="zh-CN" b="0" i="0" u="none" strike="noStrike" kern="1800" baseline="0" smtClean="0">
                <a:latin typeface="Times New Roman"/>
                <a:ea typeface="楷体"/>
              </a:rPr>
              <a:t>2</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“发送方式</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”按钮的单击响应函数，与“发送方式</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”十分的类似，只是省去了获取短信中心号码和处理短信中心号码的操作而已，代码修改如下：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函数实际上完成</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个工作：设置发信模式、发送“</a:t>
            </a:r>
            <a:r>
              <a:rPr lang="en-US" altLang="zh-CN" b="0" i="0" u="none" strike="noStrike" baseline="0" smtClean="0">
                <a:latin typeface="Times New Roman"/>
                <a:ea typeface="华文新魏"/>
              </a:rPr>
              <a:t>AT+CMGS</a:t>
            </a:r>
            <a:r>
              <a:rPr lang="zh-CN" altLang="en-US" b="0" i="0" u="none" strike="noStrike" baseline="0" smtClean="0">
                <a:latin typeface="Times New Roman"/>
                <a:ea typeface="华文新魏"/>
              </a:rPr>
              <a:t>”命令、发送编码后的短信字符串，大部分的代码是与发送方式</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是一样的，不过需要注意字节数目的计算。</a:t>
            </a:r>
          </a:p>
        </p:txBody>
      </p:sp>
    </p:spTree>
    <p:extLst>
      <p:ext uri="{BB962C8B-B14F-4D97-AF65-F5344CB8AC3E}">
        <p14:creationId xmlns:p14="http://schemas.microsoft.com/office/powerpoint/2010/main" val="3136398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15.6.5  Text</a:t>
            </a:r>
            <a:r>
              <a:rPr lang="zh-CN" altLang="en-US" b="0" i="0" u="none" strike="noStrike" kern="1800" baseline="0" smtClean="0">
                <a:latin typeface="Times New Roman"/>
                <a:ea typeface="楷体"/>
              </a:rPr>
              <a:t>模式短信</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Text</a:t>
            </a:r>
            <a:r>
              <a:rPr lang="zh-CN" altLang="en-US" b="0" i="0" u="none" strike="noStrike" baseline="0" smtClean="0">
                <a:latin typeface="Times New Roman"/>
                <a:ea typeface="华文新魏"/>
              </a:rPr>
              <a:t>模式发送短信是很简单的，不论中文还是英文。</a:t>
            </a:r>
          </a:p>
        </p:txBody>
      </p:sp>
    </p:spTree>
    <p:extLst>
      <p:ext uri="{BB962C8B-B14F-4D97-AF65-F5344CB8AC3E}">
        <p14:creationId xmlns:p14="http://schemas.microsoft.com/office/powerpoint/2010/main" val="14361800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发送英文</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添加按钮“发送英文”的单击响应函数</a:t>
            </a:r>
            <a:r>
              <a:rPr lang="en-US" altLang="zh-CN" b="0" i="0" u="none" strike="noStrike" baseline="0" smtClean="0">
                <a:latin typeface="Times New Roman"/>
                <a:ea typeface="华文新魏"/>
              </a:rPr>
              <a:t>OnSendenglish()</a:t>
            </a:r>
            <a:r>
              <a:rPr lang="zh-CN" altLang="en-US" b="0" i="0" u="none" strike="noStrike" baseline="0" smtClean="0">
                <a:latin typeface="Times New Roman"/>
                <a:ea typeface="华文新魏"/>
              </a:rPr>
              <a:t>，代码编写如下：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函数功能的实现，实际上是通过向短信猫发送</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条</a:t>
            </a:r>
            <a:r>
              <a:rPr lang="en-US" altLang="zh-CN" b="0" i="0" u="none" strike="noStrike" baseline="0" smtClean="0">
                <a:latin typeface="Times New Roman"/>
                <a:ea typeface="华文新魏"/>
              </a:rPr>
              <a:t>AT</a:t>
            </a:r>
            <a:r>
              <a:rPr lang="zh-CN" altLang="en-US" b="0" i="0" u="none" strike="noStrike" baseline="0" smtClean="0">
                <a:latin typeface="Times New Roman"/>
                <a:ea typeface="华文新魏"/>
              </a:rPr>
              <a:t>指令，</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串短信内容来实现的，即设置发信模式、设置发信内容为英文（单字节字符）、设置收信手机号码、最后发送可识别的英文文本。</a:t>
            </a:r>
          </a:p>
        </p:txBody>
      </p:sp>
    </p:spTree>
    <p:extLst>
      <p:ext uri="{BB962C8B-B14F-4D97-AF65-F5344CB8AC3E}">
        <p14:creationId xmlns:p14="http://schemas.microsoft.com/office/powerpoint/2010/main" val="738670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发送中文</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添加按钮“发送中文”的单击响应函数</a:t>
            </a:r>
            <a:r>
              <a:rPr lang="en-US" altLang="zh-CN" b="0" i="0" u="none" strike="noStrike" baseline="0" smtClean="0">
                <a:latin typeface="Times New Roman"/>
                <a:ea typeface="华文新魏"/>
              </a:rPr>
              <a:t>OnSendchinese()</a:t>
            </a:r>
            <a:r>
              <a:rPr lang="zh-CN" altLang="en-US" b="0" i="0" u="none" strike="noStrike" baseline="0" smtClean="0">
                <a:latin typeface="Times New Roman"/>
                <a:ea typeface="华文新魏"/>
              </a:rPr>
              <a:t>，代码编写如下：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与“发送英文”按钮不同的是，发送的中文信息需要编码，然后转换为十六进制的字符串，这样的话短信猫才能识别。</a:t>
            </a:r>
          </a:p>
        </p:txBody>
      </p:sp>
    </p:spTree>
    <p:extLst>
      <p:ext uri="{BB962C8B-B14F-4D97-AF65-F5344CB8AC3E}">
        <p14:creationId xmlns:p14="http://schemas.microsoft.com/office/powerpoint/2010/main" val="38885840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15.7</a:t>
            </a:r>
            <a:r>
              <a:rPr lang="zh-CN" altLang="en-US" b="0" i="0" u="none" strike="noStrike" kern="1800" baseline="0" smtClean="0">
                <a:latin typeface="Times New Roman"/>
                <a:ea typeface="楷体"/>
              </a:rPr>
              <a:t>  小    结</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本章先后介绍了短信猫、</a:t>
            </a:r>
            <a:r>
              <a:rPr lang="en-US" altLang="zh-CN" b="0" i="0" u="none" strike="noStrike" baseline="0" dirty="0" smtClean="0">
                <a:latin typeface="Times New Roman"/>
                <a:ea typeface="华文新魏"/>
              </a:rPr>
              <a:t>AT</a:t>
            </a:r>
            <a:r>
              <a:rPr lang="zh-CN" altLang="en-US" b="0" i="0" u="none" strike="noStrike" baseline="0" dirty="0" smtClean="0">
                <a:latin typeface="Times New Roman"/>
                <a:ea typeface="华文新魏"/>
              </a:rPr>
              <a:t>指令、短信发送规则、超级终端的使用，最后完成了一个可以发送短信的小程序。重点是要把协议规则搞清楚，</a:t>
            </a:r>
            <a:r>
              <a:rPr lang="en-US" altLang="zh-CN" b="0" i="0" u="none" strike="noStrike" baseline="0" dirty="0" smtClean="0">
                <a:latin typeface="Times New Roman"/>
                <a:ea typeface="华文新魏"/>
              </a:rPr>
              <a:t>VC</a:t>
            </a:r>
            <a:r>
              <a:rPr lang="zh-CN" altLang="en-US" b="0" i="0" u="none" strike="noStrike" baseline="0" dirty="0" smtClean="0">
                <a:latin typeface="Times New Roman"/>
                <a:ea typeface="华文新魏"/>
              </a:rPr>
              <a:t>程序的编写才会轻而易举。读者有兴趣可以再研究下收信规则</a:t>
            </a:r>
            <a:r>
              <a:rPr lang="zh-CN" altLang="en-US" b="0" i="0" u="none" strike="noStrike" baseline="0" smtClean="0">
                <a:latin typeface="Times New Roman"/>
                <a:ea typeface="华文新魏"/>
              </a:rPr>
              <a:t>、</a:t>
            </a:r>
            <a:r>
              <a:rPr lang="zh-CN" altLang="en-US" b="0" i="0" u="none" strike="noStrike" baseline="0" smtClean="0">
                <a:latin typeface="Times New Roman"/>
                <a:ea typeface="华文新魏"/>
              </a:rPr>
              <a:t>通话规则</a:t>
            </a:r>
            <a:r>
              <a:rPr lang="zh-CN" altLang="en-US" b="0" i="0" u="none" strike="noStrike" baseline="0" dirty="0" smtClean="0">
                <a:latin typeface="Times New Roman"/>
                <a:ea typeface="华文新魏"/>
              </a:rPr>
              <a:t>等等，然后完善示例程序，让其变得更加实用些。</a:t>
            </a:r>
          </a:p>
        </p:txBody>
      </p:sp>
    </p:spTree>
    <p:extLst>
      <p:ext uri="{BB962C8B-B14F-4D97-AF65-F5344CB8AC3E}">
        <p14:creationId xmlns:p14="http://schemas.microsoft.com/office/powerpoint/2010/main" val="240211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a:t>
            </a:r>
            <a:r>
              <a:rPr lang="en-US" altLang="zh-CN" b="0" i="0" u="none" strike="noStrike" kern="1800" baseline="0" smtClean="0">
                <a:latin typeface="Times New Roman"/>
                <a:ea typeface="楷体"/>
              </a:rPr>
              <a:t>USB</a:t>
            </a:r>
            <a:r>
              <a:rPr lang="zh-CN" altLang="en-US" b="0" i="0" u="none" strike="noStrike" kern="1800" baseline="0" smtClean="0">
                <a:latin typeface="Times New Roman"/>
                <a:ea typeface="楷体"/>
              </a:rPr>
              <a:t>接口短信猫</a:t>
            </a: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接口短信猫是指该类短信猫与计算机之间的数据通信是通过</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接口进行传输的。其接口外型如图</a:t>
            </a:r>
            <a:r>
              <a:rPr lang="en-US" altLang="zh-CN" b="0" i="0" u="none" strike="noStrike" baseline="0" smtClean="0">
                <a:latin typeface="Times New Roman"/>
                <a:ea typeface="华文新魏"/>
              </a:rPr>
              <a:t>15.1</a:t>
            </a:r>
            <a:r>
              <a:rPr lang="zh-CN" altLang="en-US" b="0" i="0" u="none" strike="noStrike" baseline="0" smtClean="0">
                <a:latin typeface="Times New Roman"/>
                <a:ea typeface="华文新魏"/>
              </a:rPr>
              <a:t>所示。</a:t>
            </a:r>
          </a:p>
          <a:p>
            <a:pPr marR="0" lvl="0" rtl="0"/>
            <a:r>
              <a:rPr lang="zh-CN" altLang="en-US" b="0" i="0" u="none" strike="noStrike" baseline="0" smtClean="0">
                <a:latin typeface="Times New Roman"/>
                <a:ea typeface="华文新魏"/>
              </a:rPr>
              <a:t>由于</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接口属于即插即用的计算机接口。所以，使用</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接口的短信猫时，其操作步骤非常简单。读者仅需要将短信猫插入计算机的</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接口即可实现数据通信。从价格上讲，</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短信猫的市场价格也比较便宜。在这里，建议读者在开发时选择</a:t>
            </a:r>
            <a:r>
              <a:rPr lang="en-US" altLang="zh-CN" b="0" i="0" u="none" strike="noStrike" baseline="0" smtClean="0">
                <a:latin typeface="Times New Roman"/>
                <a:ea typeface="华文新魏"/>
              </a:rPr>
              <a:t>USB</a:t>
            </a:r>
            <a:r>
              <a:rPr lang="zh-CN" altLang="en-US" b="0" i="0" u="none" strike="noStrike" baseline="0" smtClean="0">
                <a:latin typeface="Times New Roman"/>
                <a:ea typeface="华文新魏"/>
              </a:rPr>
              <a:t>接口的短信猫。</a:t>
            </a:r>
          </a:p>
        </p:txBody>
      </p:sp>
    </p:spTree>
    <p:extLst>
      <p:ext uri="{BB962C8B-B14F-4D97-AF65-F5344CB8AC3E}">
        <p14:creationId xmlns:p14="http://schemas.microsoft.com/office/powerpoint/2010/main" val="2873060471"/>
      </p:ext>
    </p:extLst>
  </p:cSld>
  <p:clrMapOvr>
    <a:masterClrMapping/>
  </p:clrMapOvr>
</p:sld>
</file>

<file path=ppt/theme/theme1.xml><?xml version="1.0" encoding="utf-8"?>
<a:theme xmlns:a="http://schemas.openxmlformats.org/drawingml/2006/main" name="模版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模版1</Template>
  <TotalTime>25</TotalTime>
  <Words>5780</Words>
  <Application>Microsoft Office PowerPoint</Application>
  <PresentationFormat>全屏显示(4:3)</PresentationFormat>
  <Paragraphs>248</Paragraphs>
  <Slides>89</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91" baseType="lpstr">
      <vt:lpstr>模版1</vt:lpstr>
      <vt:lpstr>Visio</vt:lpstr>
      <vt:lpstr>第15章  VC发送手机短信</vt:lpstr>
      <vt:lpstr>15.1  短信猫介绍</vt:lpstr>
      <vt:lpstr>15.1.1  短信猫简介</vt:lpstr>
      <vt:lpstr>PowerPoint 演示文稿</vt:lpstr>
      <vt:lpstr>图15.1  常用短信猫外型结构</vt:lpstr>
      <vt:lpstr>15.1.2  短信猫分类</vt:lpstr>
      <vt:lpstr>1．串口短信猫</vt:lpstr>
      <vt:lpstr>图15.2  串口短信猫外型结构</vt:lpstr>
      <vt:lpstr>2．USB接口短信猫</vt:lpstr>
      <vt:lpstr>3．单口短信猫</vt:lpstr>
      <vt:lpstr>图15.3  单口短信猫外型结构</vt:lpstr>
      <vt:lpstr>4．短信猫池</vt:lpstr>
      <vt:lpstr>图15.4  短信猫池外型结构</vt:lpstr>
      <vt:lpstr>15.1.3  短信猫开发接口</vt:lpstr>
      <vt:lpstr>1．使用AT指令</vt:lpstr>
      <vt:lpstr>2．短信猫二次开发包</vt:lpstr>
      <vt:lpstr>PowerPoint 演示文稿</vt:lpstr>
      <vt:lpstr>PowerPoint 演示文稿</vt:lpstr>
      <vt:lpstr>3．短信猫通信中间件</vt:lpstr>
      <vt:lpstr>4．使用短信网关</vt:lpstr>
      <vt:lpstr>PowerPoint 演示文稿</vt:lpstr>
      <vt:lpstr>15.2  实现与短信猫的硬件连接</vt:lpstr>
      <vt:lpstr>15.2.1  短信猫的硬件设备</vt:lpstr>
      <vt:lpstr>1．短信猫主机</vt:lpstr>
      <vt:lpstr>图15.5  USB接口短信猫</vt:lpstr>
      <vt:lpstr>2．电源线与数据传输线</vt:lpstr>
      <vt:lpstr>3．天线</vt:lpstr>
      <vt:lpstr>图15.6  短信猫天线</vt:lpstr>
      <vt:lpstr>图15.7  短信猫吸盘天线外型结构</vt:lpstr>
      <vt:lpstr>15.2.2  PC连接短信猫</vt:lpstr>
      <vt:lpstr>图15.8  安装驱动程序1</vt:lpstr>
      <vt:lpstr>图15.9  安装驱动程序2</vt:lpstr>
      <vt:lpstr>图15.10  系统尝试安装驱动</vt:lpstr>
      <vt:lpstr>图15.11  跳过从Windows Update获取驱动操作</vt:lpstr>
      <vt:lpstr>图15.12  驱动成功安装</vt:lpstr>
      <vt:lpstr>图15.13  设备管理器</vt:lpstr>
      <vt:lpstr>15.3  相关AT指令介绍</vt:lpstr>
      <vt:lpstr>15.3.1  AT指令介绍</vt:lpstr>
      <vt:lpstr>图15.14  命令运行对话框</vt:lpstr>
      <vt:lpstr>图15.15  AT指令的相关帮助信息</vt:lpstr>
      <vt:lpstr>15.3.2  AT指令</vt:lpstr>
      <vt:lpstr>15.4  短信发送规则</vt:lpstr>
      <vt:lpstr>15.4.1  Text模式</vt:lpstr>
      <vt:lpstr>15.4.2  PDU模式</vt:lpstr>
      <vt:lpstr>1.7-bit编码</vt:lpstr>
      <vt:lpstr>图15.16  7-bit编码过程</vt:lpstr>
      <vt:lpstr>2.UCS2编码</vt:lpstr>
      <vt:lpstr>15.5  超级终端演示信息发送</vt:lpstr>
      <vt:lpstr>图15.17  Windows XP下超级终端的位置</vt:lpstr>
      <vt:lpstr>图15.18  超级终端所在的位置</vt:lpstr>
      <vt:lpstr>15.5.1  连接短信猫</vt:lpstr>
      <vt:lpstr>图15.19  连接描述</vt:lpstr>
      <vt:lpstr>图15.20  连接串口选择</vt:lpstr>
      <vt:lpstr>图15.21  “COM5属性”对话框</vt:lpstr>
      <vt:lpstr>图15.22  超级终端主界面</vt:lpstr>
      <vt:lpstr>15.5.2  Text模式演示</vt:lpstr>
      <vt:lpstr>图15.23  发送英文短信</vt:lpstr>
      <vt:lpstr>图15.24  &lt;fo&gt;参数的各个位</vt:lpstr>
      <vt:lpstr>PowerPoint 演示文稿</vt:lpstr>
      <vt:lpstr>PowerPoint 演示文稿</vt:lpstr>
      <vt:lpstr>图15.25  发送中文短信</vt:lpstr>
      <vt:lpstr>15.5.3  PDU模式演示</vt:lpstr>
      <vt:lpstr>图15.26  发送中英文短信</vt:lpstr>
      <vt:lpstr>图15.27  解析发送的字符串</vt:lpstr>
      <vt:lpstr>图15.28  获取短信中心号码</vt:lpstr>
      <vt:lpstr>PowerPoint 演示文稿</vt:lpstr>
      <vt:lpstr>图15.29  发送短信的另一种方式</vt:lpstr>
      <vt:lpstr>15.6  VC短信发送示例</vt:lpstr>
      <vt:lpstr>15.6.1  示例展示</vt:lpstr>
      <vt:lpstr>图15.30  主对话框界面设计</vt:lpstr>
      <vt:lpstr>图15.31  信息提示框</vt:lpstr>
      <vt:lpstr>15.6.2  封装串口操作</vt:lpstr>
      <vt:lpstr>1.打开串口</vt:lpstr>
      <vt:lpstr>2.写入串口</vt:lpstr>
      <vt:lpstr>3.读取串口</vt:lpstr>
      <vt:lpstr>4.关闭串口</vt:lpstr>
      <vt:lpstr>15.6.3  连接串口</vt:lpstr>
      <vt:lpstr>图15.32  参数配置中控件ID</vt:lpstr>
      <vt:lpstr>图15.33  关联变量类型和变量名</vt:lpstr>
      <vt:lpstr>图15.34  组合框属性Data设置</vt:lpstr>
      <vt:lpstr>15.6.4  PDU模式短信</vt:lpstr>
      <vt:lpstr>图15.35  短信发送部分控件ID</vt:lpstr>
      <vt:lpstr>1.发送方式1</vt:lpstr>
      <vt:lpstr>PowerPoint 演示文稿</vt:lpstr>
      <vt:lpstr>2.发送方式2</vt:lpstr>
      <vt:lpstr>15.6.5  Text模式短信</vt:lpstr>
      <vt:lpstr>1.发送英文</vt:lpstr>
      <vt:lpstr>2.发送中文</vt:lpstr>
      <vt:lpstr>15.7  小    结</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第15章  VC发送手机短信</dc:title>
  <dc:creator>User</dc:creator>
  <cp:lastModifiedBy>User</cp:lastModifiedBy>
  <cp:revision>4</cp:revision>
  <dcterms:created xsi:type="dcterms:W3CDTF">2013-03-31T01:00:29Z</dcterms:created>
  <dcterms:modified xsi:type="dcterms:W3CDTF">2013-04-02T15:40:27Z</dcterms:modified>
</cp:coreProperties>
</file>